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1A_6352836A.xml" ContentType="application/vnd.ms-powerpoint.comments+xml"/>
  <Override PartName="/ppt/comments/modernComment_11C_436752FD.xml" ContentType="application/vnd.ms-powerpoint.comments+xml"/>
  <Override PartName="/ppt/comments/modernComment_122_99676AE2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tags/tag1.xml" ContentType="application/vnd.openxmlformats-officedocument.presentationml.tags+xml"/>
  <Override PartName="/ppt/comments/modernComment_12A_FA9E1D80.xml" ContentType="application/vnd.ms-powerpoint.comments+xml"/>
  <Override PartName="/ppt/ink/ink33.xml" ContentType="application/inkml+xml"/>
  <Override PartName="/ppt/ink/ink34.xml" ContentType="application/inkml+xml"/>
  <Override PartName="/ppt/ink/ink35.xml" ContentType="application/inkml+xml"/>
  <Override PartName="/ppt/tags/tag2.xml" ContentType="application/vnd.openxmlformats-officedocument.presentationml.tags+xml"/>
  <Override PartName="/ppt/comments/modernComment_12B_F84222D0.xml" ContentType="application/vnd.ms-powerpoint.comments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tags/tag3.xml" ContentType="application/vnd.openxmlformats-officedocument.presentationml.tags+xml"/>
  <Override PartName="/ppt/comments/modernComment_125_816E8C3D.xml" ContentType="application/vnd.ms-powerpoint.comments+xml"/>
  <Override PartName="/ppt/ink/ink46.xml" ContentType="application/inkml+xml"/>
  <Override PartName="/ppt/tags/tag4.xml" ContentType="application/vnd.openxmlformats-officedocument.presentationml.tags+xml"/>
  <Override PartName="/ppt/comments/modernComment_12C_F65C009B.xml" ContentType="application/vnd.ms-powerpoint.comments+xml"/>
  <Override PartName="/ppt/ink/ink47.xml" ContentType="application/inkml+xml"/>
  <Override PartName="/ppt/comments/modernComment_12D_9DCD0833.xml" ContentType="application/vnd.ms-powerpoint.comments+xml"/>
  <Override PartName="/ppt/comments/modernComment_12E_3FEDFCA8.xml" ContentType="application/vnd.ms-powerpoint.comments+xml"/>
  <Override PartName="/ppt/comments/modernComment_10C_83261C8B.xml" ContentType="application/vnd.ms-powerpoint.comments+xml"/>
  <Override PartName="/ppt/comments/modernComment_128_C7EBB53A.xml" ContentType="application/vnd.ms-powerpoint.comments+xml"/>
  <Override PartName="/ppt/ink/ink48.xml" ContentType="application/inkml+xml"/>
  <Override PartName="/ppt/ink/ink49.xml" ContentType="application/inkml+xml"/>
  <Override PartName="/ppt/comments/modernComment_11B_9F51767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2" r:id="rId2"/>
    <p:sldId id="284" r:id="rId3"/>
    <p:sldId id="295" r:id="rId4"/>
    <p:sldId id="290" r:id="rId5"/>
    <p:sldId id="289" r:id="rId6"/>
    <p:sldId id="303" r:id="rId7"/>
    <p:sldId id="298" r:id="rId8"/>
    <p:sldId id="299" r:id="rId9"/>
    <p:sldId id="293" r:id="rId10"/>
    <p:sldId id="300" r:id="rId11"/>
    <p:sldId id="301" r:id="rId12"/>
    <p:sldId id="302" r:id="rId13"/>
    <p:sldId id="268" r:id="rId14"/>
    <p:sldId id="296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39981C-B2AB-24D9-F378-CF7825949196}" name="Cristiana Filipa Sampaio Pinheiro" initials="CP" userId="S::id9383@uminho.pt::7fb429fd-186b-480e-b1a2-4fa0c6c2277c" providerId="AD"/>
  <p188:author id="{BF50A9B0-CD14-6804-655A-15777431FC91}" name="Cristiana Pinheiro" initials="CP" userId="bac0049e931ae275" providerId="Windows Live"/>
  <p188:author id="{E003D2D0-F190-04A7-1385-651C38C63AD8}" name="Joana Sofia Campos Figueiredo" initials="JSCF" userId="Joana Sofia Campos Figueiredo" providerId="None"/>
  <p188:author id="{ABFDE6F7-EF93-E113-7A1E-C47FA03EF522}" name="Ana Henriques" initials="AH" userId="50c615231acb424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51"/>
    <a:srgbClr val="005493"/>
    <a:srgbClr val="FFFFFF"/>
    <a:srgbClr val="10888A"/>
    <a:srgbClr val="929000"/>
    <a:srgbClr val="0B87E6"/>
    <a:srgbClr val="BF5502"/>
    <a:srgbClr val="4A5959"/>
    <a:srgbClr val="C3CFCD"/>
    <a:srgbClr val="EB9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A8E5BC-A2E7-45C4-9B31-76C503F61182}" v="2" dt="2024-12-10T16:25:22.274"/>
    <p1510:client id="{F9C0F460-50FB-3040-AC49-4991CDDFC4E5}" v="59" dt="2024-12-11T02:36:56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Destaqu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Destaqu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Destaqu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Destaqu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26" autoAdjust="0"/>
    <p:restoredTop sz="96170" autoAdjust="0"/>
  </p:normalViewPr>
  <p:slideViewPr>
    <p:cSldViewPr snapToGrid="0">
      <p:cViewPr varScale="1">
        <p:scale>
          <a:sx n="68" d="100"/>
          <a:sy n="68" d="100"/>
        </p:scale>
        <p:origin x="248" y="1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C_83261C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3CF68E-3DB5-4EA9-9787-4A9CFCCC6631}" authorId="{3A39981C-B2AB-24D9-F378-CF7825949196}" created="2024-12-10T16:26:58.3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00312971" sldId="268"/>
      <ac:picMk id="57" creationId="{6A9363FA-8D55-99D6-BDD8-D788873A1DC7}"/>
    </ac:deMkLst>
    <p188:txBody>
      <a:bodyPr/>
      <a:lstStyle/>
      <a:p>
        <a:r>
          <a:rPr lang="en-GB"/>
          <a:t>Linda foto 😃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0T17:38:24.334" authorId="{ABFDE6F7-EF93-E113-7A1E-C47FA03EF522}"/>
          </p223:rxn>
        </p223:reactions>
      </p:ext>
    </p188:extLst>
  </p188:cm>
  <p188:cm id="{E080E13D-099F-4C12-9C29-6968035A070F}" authorId="{3A39981C-B2AB-24D9-F378-CF7825949196}" created="2024-12-10T16:27:16.70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00312971" sldId="268"/>
      <ac:spMk id="55" creationId="{81215D36-BE9E-11AB-CC0C-BAA35EF06E19}"/>
      <ac:txMk cp="487">
        <ac:context len="489" hash="10276626"/>
      </ac:txMk>
    </ac:txMkLst>
    <p188:pos x="5389211" y="2436030"/>
    <p188:txBody>
      <a:bodyPr/>
      <a:lstStyle/>
      <a:p>
        <a:r>
          <a:rPr lang="en-GB"/>
          <a:t>Coloca “em revisao”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0T17:38:31.714" authorId="{ABFDE6F7-EF93-E113-7A1E-C47FA03EF522}"/>
          </p223:rxn>
        </p223:reactions>
      </p:ext>
    </p188:extLst>
  </p188:cm>
</p188:cmLst>
</file>

<file path=ppt/comments/modernComment_11A_635283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DCB75B-C4AE-429D-8727-4DF677B1E280}" authorId="{3A39981C-B2AB-24D9-F378-CF7825949196}" created="2024-12-10T16:01:01.39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66351978" sldId="282"/>
      <ac:spMk id="4" creationId="{A00BB388-5574-E756-104D-4C751103E460}"/>
      <ac:txMk cp="0">
        <ac:context len="88" hash="1133474569"/>
      </ac:txMk>
    </ac:txMkLst>
    <p188:pos x="10685639" y="314979"/>
    <p188:txBody>
      <a:bodyPr/>
      <a:lstStyle/>
      <a:p>
        <a:r>
          <a:rPr lang="en-GB"/>
          <a:t>Podias ter feito o ppt em inglês apesar do discurso ser em pt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0:27:08.704" authorId="{ABFDE6F7-EF93-E113-7A1E-C47FA03EF522}"/>
          </p223:rxn>
        </p223:reactions>
      </p:ext>
    </p188:extLst>
  </p188:cm>
</p188:cmLst>
</file>

<file path=ppt/comments/modernComment_11B_9F5176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B3DE65-9AAE-4043-9043-DEDD70836E0E}" authorId="{3A39981C-B2AB-24D9-F378-CF7825949196}" created="2024-12-10T16:29:19.4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72916088" sldId="283"/>
      <ac:spMk id="4" creationId="{553E5120-370A-7FEF-7BC5-6595D6F1B1B5}"/>
      <ac:txMk cp="0" len="52">
        <ac:context len="53" hash="1905457704"/>
      </ac:txMk>
    </ac:txMkLst>
    <p188:pos x="9118273" y="300807"/>
    <p188:txBody>
      <a:bodyPr/>
      <a:lstStyle/>
      <a:p>
        <a:r>
          <a:rPr lang="en-GB"/>
          <a:t>Adicionar o logo do CNS em baixo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0:26:13.512" authorId="{ABFDE6F7-EF93-E113-7A1E-C47FA03EF522}"/>
          </p223:rxn>
        </p223:reactions>
      </p:ext>
    </p188:extLst>
  </p188:cm>
</p188:cmLst>
</file>

<file path=ppt/comments/modernComment_11C_436752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D921F7-6BB4-4CC0-A0D4-5EDC6A42B6FC}" authorId="{3A39981C-B2AB-24D9-F378-CF7825949196}" created="2024-12-10T15:58:07.9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0844925" sldId="284"/>
      <ac:spMk id="11" creationId="{4607DC95-54D1-A62F-FD63-1C8D582AD168}"/>
      <ac:txMk cp="42">
        <ac:context len="106" hash="323322623"/>
      </ac:txMk>
    </ac:txMkLst>
    <p188:pos x="2755242" y="754972"/>
    <p188:txBody>
      <a:bodyPr/>
      <a:lstStyle/>
      <a:p>
        <a:r>
          <a:rPr lang="en-GB"/>
          <a:t>A realidade virtual nao é só usada para AO. Tb é usada para MI e feedback por isso serve como intermédio de mirror therapy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0T17:32:27.879" authorId="{ABFDE6F7-EF93-E113-7A1E-C47FA03EF522}"/>
          </p223:rxn>
        </p223:reactions>
      </p:ext>
    </p188:extLst>
  </p188:cm>
  <p188:cm id="{C7E39136-9067-4C64-80F2-1B1FB11C1AD2}" authorId="{3A39981C-B2AB-24D9-F378-CF7825949196}" created="2024-12-10T15:59:12.79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0844925" sldId="284"/>
      <ac:spMk id="11" creationId="{4607DC95-54D1-A62F-FD63-1C8D582AD168}"/>
      <ac:txMk cp="29" len="12">
        <ac:context len="106" hash="323322623"/>
      </ac:txMk>
    </ac:txMkLst>
    <p188:pos x="1971471" y="754972"/>
    <p188:txBody>
      <a:bodyPr/>
      <a:lstStyle/>
      <a:p>
        <a:r>
          <a:rPr lang="en-GB"/>
          <a:t>Verifica se esta palavra não é brasileiro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0T17:32:25.944" authorId="{ABFDE6F7-EF93-E113-7A1E-C47FA03EF522}"/>
          </p223:rxn>
        </p223:reactions>
      </p:ext>
    </p188:extLst>
  </p188:cm>
  <p188:cm id="{040E3748-7E8F-457D-9F31-84AE16E0F82C}" authorId="{3A39981C-B2AB-24D9-F378-CF7825949196}" created="2024-12-10T16:00:23.9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0844925" sldId="284"/>
      <ac:spMk id="8" creationId="{BCEF323D-54D1-75DE-654A-590ACC248CAF}"/>
      <ac:txMk cp="30">
        <ac:context len="149" hash="1933282906"/>
      </ac:txMk>
    </ac:txMkLst>
    <p188:pos x="3128466" y="632284"/>
    <p188:txBody>
      <a:bodyPr/>
      <a:lstStyle/>
      <a:p>
        <a:r>
          <a:rPr lang="en-GB"/>
          <a:t>Era mais importante teres aqui os sintomas que vais endereçar na tese: bradykinesia, tremores, falta de equilibrio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0T17:35:38.026" authorId="{ABFDE6F7-EF93-E113-7A1E-C47FA03EF522}"/>
          </p223:rxn>
        </p223:reactions>
      </p:ext>
    </p188:extLst>
  </p188:cm>
</p188:cmLst>
</file>

<file path=ppt/comments/modernComment_122_99676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BD30AF-DEB1-4B44-9F5B-74E00B8B0E6F}" authorId="{3A39981C-B2AB-24D9-F378-CF7825949196}" created="2024-12-10T16:04:24.4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73691618" sldId="290"/>
      <ac:spMk id="172" creationId="{1056F99D-0F40-CB7E-DBA8-6AE6C3519304}"/>
      <ac:txMk cp="393">
        <ac:context len="407" hash="781850294"/>
      </ac:txMk>
    </ac:txMkLst>
    <p188:pos x="6335809" y="2290432"/>
    <p188:txBody>
      <a:bodyPr/>
      <a:lstStyle/>
      <a:p>
        <a:r>
          <a:rPr lang="en-GB"/>
          <a:t>Não está claro qual a ideia que queres passar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0:53:56.121" authorId="{ABFDE6F7-EF93-E113-7A1E-C47FA03EF522}"/>
          </p223:rxn>
        </p223:reactions>
      </p:ext>
    </p188:extLst>
  </p188:cm>
</p188:cmLst>
</file>

<file path=ppt/comments/modernComment_125_816E8C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00B37C-4ADC-4F52-B6A1-9CE5ED240474}" authorId="{3A39981C-B2AB-24D9-F378-CF7825949196}" created="2024-12-10T16:21:25.5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71505725" sldId="293"/>
      <ac:picMk id="40" creationId="{5BD667A8-67C4-C4D5-8A3F-D9854261D6E6}"/>
    </ac:deMkLst>
    <p188:txBody>
      <a:bodyPr/>
      <a:lstStyle/>
      <a:p>
        <a:r>
          <a:rPr lang="en-GB"/>
          <a:t>Não consegues fazer um pouco slow motion do video na parte do executar? Pq o movimento esta muito rapido mesmo… tendo em conta o proposito dos doentes não parece adequado </a:t>
        </a:r>
      </a:p>
    </p188:txBody>
  </p188:cm>
  <p188:cm id="{017B843F-5D2B-4924-9C17-95CF4986F48B}" authorId="{3A39981C-B2AB-24D9-F378-CF7825949196}" created="2024-12-10T16:23:22.4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71505725" sldId="293"/>
      <ac:spMk id="106" creationId="{89CE8B1D-87E9-2917-B7B5-8B206CAAA404}"/>
      <ac:txMk cp="53">
        <ac:context len="54" hash="2560707384"/>
      </ac:txMk>
    </ac:txMkLst>
    <p188:pos x="2058465" y="492130"/>
    <p188:txBody>
      <a:bodyPr/>
      <a:lstStyle/>
      <a:p>
        <a:r>
          <a:rPr lang="en-GB"/>
          <a:t>Melhor colocar mesmo em ingles: Wash-out (coloca a italico)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0T17:36:28.112" authorId="{ABFDE6F7-EF93-E113-7A1E-C47FA03EF522}"/>
          </p223:rxn>
        </p223:reactions>
      </p:ext>
    </p188:extLst>
  </p188:cm>
</p188:cmLst>
</file>

<file path=ppt/comments/modernComment_128_C7EBB5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903E6B-5D7A-4E5F-B1EB-EFBCB9D0B153}" authorId="{3A39981C-B2AB-24D9-F378-CF7825949196}" created="2024-12-10T16:30:46.92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54113338" sldId="296"/>
      <ac:spMk id="2" creationId="{E5714028-BF19-E9F1-49A2-DE5940E6D3B7}"/>
      <ac:txMk cp="0" len="16">
        <ac:context len="28" hash="4128809870"/>
      </ac:txMk>
    </ac:txMkLst>
    <p188:pos x="2308648" y="351125"/>
    <p188:txBody>
      <a:bodyPr/>
      <a:lstStyle/>
      <a:p>
        <a:r>
          <a:rPr lang="en-GB"/>
          <a:t>Elaborar melhor as conclusoes, Ana</a:t>
        </a:r>
      </a:p>
    </p188:txBody>
  </p188:cm>
</p188:cmLst>
</file>

<file path=ppt/comments/modernComment_12A_FA9E1D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A55DBB-4BE1-4DA3-8A99-1A1AA92E4D72}" authorId="{3A39981C-B2AB-24D9-F378-CF7825949196}" created="2024-12-10T16:07:06.89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4666240" sldId="298"/>
      <ac:spMk id="20" creationId="{E3F4C8F3-2CE8-1F53-3DD6-8DDDE26FD6AF}"/>
    </ac:deMkLst>
    <p188:txBody>
      <a:bodyPr/>
      <a:lstStyle/>
      <a:p>
        <a:r>
          <a:rPr lang="en-GB"/>
          <a:t>Usaria outra cor ao invés de vermelho pq muitas vezes o vermelho está associado a alguma info negativa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1:06:42.750" authorId="{ABFDE6F7-EF93-E113-7A1E-C47FA03EF522}"/>
          </p223:rxn>
        </p223:reactions>
      </p:ext>
    </p188:extLst>
  </p188:cm>
</p188:cmLst>
</file>

<file path=ppt/comments/modernComment_12B_F84222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234E0A-3B5F-4786-BD2A-7CD4CBB4A7F6}" authorId="{3A39981C-B2AB-24D9-F378-CF7825949196}" created="2024-12-10T16:16:57.41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65083856" sldId="299"/>
      <ac:spMk id="53" creationId="{6EE0A23B-B712-DB05-8741-6EE09A0A63CC}"/>
      <ac:txMk cp="63" len="56">
        <ac:context len="121" hash="3383014193"/>
      </ac:txMk>
    </ac:txMkLst>
    <p188:pos x="2128701" y="2075915"/>
    <p188:txBody>
      <a:bodyPr/>
      <a:lstStyle/>
      <a:p>
        <a:r>
          <a:rPr lang="en-GB"/>
          <a:t>Ajustados conforme modelo biomecanico do unity?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1:52:21.178" authorId="{ABFDE6F7-EF93-E113-7A1E-C47FA03EF522}"/>
          </p223:rxn>
        </p223:reactions>
      </p:ext>
    </p188:extLst>
  </p188:cm>
  <p188:cm id="{796726C9-2217-4FE3-ABDB-8F9BA2463C24}" authorId="{3A39981C-B2AB-24D9-F378-CF7825949196}" created="2024-12-10T16:17:40.8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65083856" sldId="299"/>
      <ac:spMk id="54" creationId="{CB047700-F37C-56F2-0394-86EB91EC096D}"/>
      <ac:txMk cp="51">
        <ac:context len="169" hash="1752651045"/>
      </ac:txMk>
    </ac:txMkLst>
    <p188:pos x="2174127" y="862911"/>
    <p188:txBody>
      <a:bodyPr/>
      <a:lstStyle/>
      <a:p>
        <a:r>
          <a:rPr lang="en-GB"/>
          <a:t>Positivo/negativo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1:52:23.289" authorId="{ABFDE6F7-EF93-E113-7A1E-C47FA03EF522}"/>
          </p223:rxn>
        </p223:reactions>
      </p:ext>
    </p188:extLst>
  </p188:cm>
  <p188:cm id="{D3E881B3-8B8F-4A22-AF0D-1BAE02E673E5}" authorId="{3A39981C-B2AB-24D9-F378-CF7825949196}" created="2024-12-10T16:18:47.29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65083856" sldId="299"/>
      <ac:spMk id="54" creationId="{CB047700-F37C-56F2-0394-86EB91EC096D}"/>
      <ac:txMk cp="131">
        <ac:context len="169" hash="1752651045"/>
      </ac:txMk>
    </ac:txMkLst>
    <p188:pos x="2239441" y="1864397"/>
    <p188:txBody>
      <a:bodyPr/>
      <a:lstStyle/>
      <a:p>
        <a:r>
          <a:rPr lang="en-GB"/>
          <a:t>10s ou menos? Assim parece que pode ser qualquer intervalo por isso a info que estás a dar não é relevante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1:53:02.851" authorId="{ABFDE6F7-EF93-E113-7A1E-C47FA03EF522}"/>
          </p223:rxn>
        </p223:reactions>
      </p:ext>
    </p188:extLst>
  </p188:cm>
  <p188:cm id="{96849D87-2AA5-4FF7-A967-C9B916B2DFC7}" authorId="{3A39981C-B2AB-24D9-F378-CF7825949196}" created="2024-12-10T16:19:49.78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65083856" sldId="299"/>
      <ac:spMk id="2" creationId="{DB85FD78-AC0A-6EF0-446C-A73C79AA8A2A}"/>
      <ac:txMk cp="0" len="42">
        <ac:context len="43" hash="1160645759"/>
      </ac:txMk>
    </ac:txMkLst>
    <p188:pos x="10755962" y="351125"/>
    <p188:txBody>
      <a:bodyPr/>
      <a:lstStyle/>
      <a:p>
        <a:r>
          <a:rPr lang="en-GB"/>
          <a:t>Convem deixar bem claro no slide anterior que fizeste as tres atividades para cada tipo de sessao senao por este slide parace que só fizeste três</a:t>
        </a:r>
      </a:p>
    </p188:txBody>
  </p188:cm>
</p188:cmLst>
</file>

<file path=ppt/comments/modernComment_12C_F65C00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ED29A9-1BBA-441A-A164-6717687E3FE5}" authorId="{3A39981C-B2AB-24D9-F378-CF7825949196}" created="2024-12-10T16:25:33.0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33224603" sldId="300"/>
      <ac:picMk id="3" creationId="{651BD59D-6C9D-8E10-312F-AA4B0FABDF0E}"/>
    </ac:deMkLst>
    <p188:txBody>
      <a:bodyPr/>
      <a:lstStyle/>
      <a:p>
        <a:r>
          <a:rPr lang="en-GB"/>
          <a:t>Verificar que os videos estao sem som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2:08:27.719" authorId="{ABFDE6F7-EF93-E113-7A1E-C47FA03EF522}"/>
          </p223:rxn>
        </p223:reactions>
      </p:ext>
    </p188:extLst>
  </p188:cm>
</p188:cmLst>
</file>

<file path=ppt/comments/modernComment_12D_9DCD08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DB5EF8-C617-4116-9EFA-44275DC6F80C}" authorId="{3A39981C-B2AB-24D9-F378-CF7825949196}" created="2024-12-10T16:36:20.78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7459891" sldId="301"/>
      <ac:spMk id="12" creationId="{FAE0B7B0-FB5A-EB57-E0D4-67419D741014}"/>
      <ac:txMk cp="162">
        <ac:context len="191" hash="198313089"/>
      </ac:txMk>
    </ac:txMkLst>
    <p188:pos x="5274352" y="1067048"/>
    <p188:txBody>
      <a:bodyPr/>
      <a:lstStyle/>
      <a:p>
        <a:r>
          <a:rPr lang="en-GB"/>
          <a:t>Acho que não é preciso adicionares esta info</a:t>
        </a:r>
      </a:p>
    </p188:txBody>
  </p188:cm>
</p188:cmLst>
</file>

<file path=ppt/comments/modernComment_12E_3FEDFC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675101-8993-4829-9179-D78264F18219}" authorId="{3A39981C-B2AB-24D9-F378-CF7825949196}" created="2024-12-10T16:38:04.29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72561320" sldId="302"/>
      <ac:spMk id="4" creationId="{11D782EC-71D2-1217-2CC1-B9B04E4954E8}"/>
    </ac:deMkLst>
    <p188:txBody>
      <a:bodyPr/>
      <a:lstStyle/>
      <a:p>
        <a:r>
          <a:rPr lang="en-GB"/>
          <a:t>Volto a indicar aquela questao de usar a cor vermelho… parece que os resultados sao negativos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2:25:14.260" authorId="{ABFDE6F7-EF93-E113-7A1E-C47FA03EF522}"/>
          </p223:rxn>
        </p223:reactions>
      </p:ext>
    </p188:extLst>
  </p188:cm>
  <p188:cm id="{0AE1E240-6CE9-4B85-A83D-C1596EB5DAA2}" authorId="{3A39981C-B2AB-24D9-F378-CF7825949196}" created="2024-12-10T16:39:19.5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72561320" sldId="302"/>
      <ac:spMk id="8" creationId="{F07A11A4-B58F-7D8B-16FD-096C8555028A}"/>
      <ac:txMk cp="138" len="58">
        <ac:context len="197" hash="3069292634"/>
      </ac:txMk>
    </ac:txMkLst>
    <p188:pos x="5358737" y="1697857"/>
    <p188:txBody>
      <a:bodyPr/>
      <a:lstStyle/>
      <a:p>
        <a:r>
          <a:rPr lang="en-GB"/>
          <a:t>Essa frase é muito forte… Basta dizer que mostrou dificuldade em responder ao questionario de MI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11T02:26:16.655" authorId="{ABFDE6F7-EF93-E113-7A1E-C47FA03EF522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E0D66F55-88AA-4AE3-90B0-1BBC9D10E9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271E920-15EE-4E6B-8D73-C66F1DFA64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7847D-89A6-4ECF-A4C8-F3FA40130E4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0B3506A-0AA2-4BDE-9619-DF86773038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94EB476-50A2-4572-9FA3-D685782111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B5841-9EFF-4C5D-AE0F-B22DD4AB4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1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19:04.262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1 26 24575,'12'0'0,"1"0"0,0 0 0,3 0 0,-1 0 0,3-2 0,-2 0 0,-2-1 0,-2-1 0,-4 1 0,0 0 0,-3 1 0,1 0 0,-2 1 0,0 0 0,-1-1 0,0 2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20:23.013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1 5 24575,'14'0'0,"1"0"0,-1 0 0,-1 0 0,-2 0 0,-1 0 0,0 0 0,-1 0 0,-2 0 0,-1 0 0,-2 0 0,-1-1 0,0 1 0,-1-1 0,0 0 0,2 1 0,-2 0 0,1 0 0,-1 0 0,1-1 0,0 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20:39.849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1 140 24575,'12'-6'0,"0"0"0,3-3 0,2-3 0,1 0 0,0-2 0,-3 4 0,-2 0 0,-2 1 0,-2 1 0,-1 1 0,0 2 0,-2 0 0,-1 2 0,0 0 0,0-1 0,0 0 0,0 0 0,0 1 0,-1 0 0,0 2 0,-1 0 0,-2 6 0,-1-2 0,1 5 0,-1-2 0,0 2 0,2 3 0,5 5 0,2 2 0,3-1 0,0-1 0,-4-4 0,1 1 0,-2-1 0,0-1 0,-2-2 0,1-2 0,-2-1 0,1 0 0,-1-1 0,-1 1 0,0-1 0,0 0 0,-1-1 0,1 0 0,-2-1 0,1 0 0,-2-1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35.084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20 1 24575,'-1'17'0,"-1"0"0,-2-4 0,1 1 0,0-1 0,1-1 0,0-2 0,1-1 0,0-1 0,0 0 0,1-1 0,0-1 0,0 0 0,0-1 0,0 0 0,0 0 0,0-2 0,0-1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36.753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0 0 24575,'5'9'0,"1"1"0,-1-2 0,1 0 0,0 1 0,-1-1 0,1-2 0,-1 0 0,0-2 0,0 1 0,-1-2 0,-1-1 0,1 0 0,-1-1 0,-1 0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38.717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 0 24575,'14'0'0,"0"0"0,-4 0 0,-1 0 0,-1 0 0,0 0 0,-2 0 0,0 0 0,-1 0 0,0 0 0,0 0 0,0 0 0,-1 0 0,1 0 0,0 0 0,-1 0 0,0 0 0,0 0 0,-2 0 0,1 0 0,-1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40.450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0 54 24575,'14'-1'0,"0"-1"0,1-2 0,0 0 0,-2-1 0,-1 0 0,-2 0 0,-1 1 0,-2 1 0,0 0 0,-2 0 0,0 1 0,0-1 0,-1 1 0,-1 0 0,1 0 0,-2 0 0,0 1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42.299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137 0 24575,'-7'18'0,"-3"3"0,-5 4 0,-2 4 0,-1-1 0,3-2 0,3-4 0,2-5 0,2-4 0,2-3 0,1-3 0,1-1 0,1-1 0,1-2 0,0 1 0,0-2 0,2 0 0,-1-1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44.416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0 0 24575,'3'15'0,"2"-1"0,1 0 0,2 0 0,0-1 0,1 1 0,0 0 0,-1 0 0,1-2 0,-2-3 0,-1-1 0,-1-1 0,-1-1 0,-1-2 0,-1 0 0,1-2 0,-1 0 0,-1 1 0,1-1 0,-1 0 0,0 0 0,1 0 0,0 1 0,-1-1 0,2 0 0,-1 1 0,1-1 0,-1 2 0,2-1 0,-1 0 0,0 1 0,0-1 0,0 0 0,0 0 0,0 1 0,0-1 0,0 0 0,-1-1 0,-1-1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47.982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 35 24575,'13'0'0,"-2"0"0,1-1 0,0 0 0,1 0 0,3 0 0,-2-1 0,1-2 0,-2 0 0,-2 0 0,-1 0 0,-2 2 0,-1-1 0,-2 1 0,0 0 0,0 0 0,-2 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49.633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1 142 24575,'2'-9'0,"1"0"0,0 3 0,0 0 0,-1 0 0,0 0 0,0-2 0,1 0 0,-1-1 0,0-1 0,0 0 0,0 0 0,1 0 0,-1 2 0,0 1 0,0 2 0,-1 1 0,-1 1 0,1 0 0,-1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19:08.230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0 96 24575,'10'-6'0,"-1"0"0,-4 2 0,0-1 0,0 0 0,-1 0 0,0 0 0,0 1 0,0 0 0,0 0 0,-1 0 0,1 1 0,0-1 0,-1 0 0,0 1 0,0 0 0,-2 0 0,0 0 0,0 1 0,0-1 0,0 0 0,0 1 0,0-1 0,-1 0 0,1 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51.350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 1 24575,'0'10'0,"0"2"0,2-3 0,0 1 0,2-1 0,-1-2 0,-1 0 0,0-2 0,0-1 0,-1 1 0,0-1 0,0-1 0,0 1 0,1 0 0,-2-1 0,1 0 0,0 0 0,0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53.082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54 0 24575,'0'22'0,"-2"1"0,-2 0 0,-3 2 0,-2-1 0,2-2 0,1-4 0,1-4 0,2-3 0,0-2 0,1-2 0,1-2 0,0 0 0,0 0 0,0-2 0,1 1 0,-1-2 0,1 0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59:55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 0 24575,'11'1'0,"-1"0"0,-1 3 0,1 1 0,-1 1 0,0 0 0,0-1 0,-1 1 0,1-1 0,0 0 0,0-1 0,0 1 0,-1-1 0,0 0 0,-1 0 0,-1-2 0,-1 1 0,-1-1 0,-1-1 0,1 1 0,-1-1 0,0 1 0,0-1 0,0 0 0,0 0 0,-1 0 0,1 0 0,-1 0 0,1 1 0,0-1 0,-1 0 0,2 1 0,-1-1 0,-1 0 0,1 1 0,0-1 0,-1 1 0,1-2 0,-1 1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20:41:26.180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1 143 24575,'0'-9'0,"0"1"0,2 2 0,0-1 0,1-2 0,1-1 0,2-2 0,-1-2 0,0-1 0,0 2 0,-2 2 0,-1 2 0,0 1 0,-1 1 0,-1 4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20:41:31.064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6 109 24575,'0'-9'0,"0"0"0,0 2 0,0 1 0,0 1 0,0 0 0,0-2 0,0 0 0,0-1 0,-1 0 0,1 0 0,-1 1 0,1 0 0,0 2 0,0 1 0,-1 1 0,0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20:41:32.897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24 104 24575,'-3'-10'0,"0"1"0,-1 2 0,0 0 0,1 0 0,1 2 0,0 0 0,0 1 0,2 0 0,0-1 0,0 0 0,0-1 0,0 0 0,0 0 0,0 1 0,0 1 0,0 0 0,0 2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20:41:46.681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156 1 24575,'-4'13'0,"0"1"0,-3-1 0,-1 0 0,-2 3 0,-1-1 0,2-3 0,2-2 0,3-4 0,-1 0 0,0 1 0,-2 1 0,0 1 0,-3 2 0,0 1 0,-1 1 0,0 0 0,1-2 0,3-1 0,2-4 0,3-3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20:41:48.430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 1 24575,'6'8'0,"1"1"0,3 0 0,-1-1 0,1 0 0,-1 1 0,-1-2 0,-1 0 0,-1-2 0,0 0 0,0 0 0,0-1 0,-2 0 0,1-2 0,0 1 0,0-1 0,0 0 0,0 0 0,-1 0 0,1 0 0,-2 0 0,0 0 0,0 0 0,-1-1 0,1 1 0,-1-1 0,1 0 0,0-1 0,0 1 0,-1-1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1T01:32:24.9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1676 1746 24575,'82'-10'0,"0"1"0,-1-1 0,1 0 0,-64-14 0,61-9 0,31-6 0,-54 6 0,-113 7 0,-37 6 0,21 7 0,1 9 0,0 14 0,4 12 0,8 13 0,7 9 0,13 8 0,10 5 0,11 3 0,15 1 0,23-5 0,14-4 0,14-2 0,11-5 0,11-2 0,6-6 0,4-3 0,2-8 0,-6-9 0,-3-8 0,-10-9 0,-5-9 0,29-27 0,-35-18 0,-27-8 0,-23-1 0,-33-3 0,-28 2 0,18 33 0,-5 4 0,-3 4 0,-1 5 0,1 6 0,0 4 0,-37 5 0,19 23 0,22 16 0,23 13 0,19 5 0,38 3 0,6-25 0,11-3 0,25 7 0,10-4 0,-18-10 0,4-1 0,1-2 0,1-2 0,0-2 0,-1-4 0,27-1 0,-6-8 0,-22-10 0,-8-8 0,20-36 0,-41-22 0,-32-5 0,-30-1 0,-39 8 0,17 43 0,-5 6 0,-8 3 0,-2 5 0,1 5 0,0 4 0,-36 7 0,21 13 0,27 14 0,20 9 0,13 4 0,19 6 0,28 4 0,26 2 0,24-7 0,8-16 0,-8-19 0,-11-32 0,-21-28 0,-21-26 0,-15-13 0,-15 8 0,-17 12 0,-26 17 0,-27 20 0,-20 14 0,36 14 0,-1 4 0,0 5 0,1 5 0,-42 26 0,19 14 0,28 8 0,22-2 0,32 3 0,41 10 0,-1-29 0,9-2 0,12 1 0,6-5 0,3-4 0,1-6 0,-6-6 0,-3-8 0,-15-12 0,-5-9 0,23-30 0,-33-27 0,-26-21 0,-24 0 0,-31 0 0,4 45 0,-9 4 0,-14 3 0,-6 7 0,-11 2 0,-3 8 0,-7 6 0,0 11 0,1 11 0,3 11 0,6 12 0,7 9 0,12 5 0,9 6 0,12 1 0,8 2 0,-3 37 0,36-19 0,59-7 0,-4-37 0,12-6 0,-8-8 0,7-2 0,1-3-158,8-1 0,2-3 1,-1-4 157,-7-3 0,-2-4 0,-3-4 0,19-10 0,-10-11 0,-23-6 0,-12-9 0,-14-3 0,-12-4 0,-10 0 0,-14 1 0,-17 2 0,-13 6 0,-20 4 0,-13 8 0,8 11 0,-5 4 0,-5 6-328,-17 6 0,-5 7 0,-1 7 259,20 2 0,0 4 0,0 4 0,1 5 69,0 5 0,1 6 0,2 5 0,4 4 0,2 6 0,3 7 0,4 3 0,5 2 0,8 0 0,6 4 0,3 1 0,2 1 0,-5 21 0,4 2 0,6-2 0,8-10 0,3 0 0,6-4 221,2 19 1,10-7-222,9-18 0,10-8 0,36 18 0,23-40 0,16-37 0,-7-32 983,-9-29-830,-46 15 1,-7-6-154,-6-9 0,-7-4 0,-5-6 0,-7-1 0,-6 3 0,-6 2 0,-5 6 0,-7 4 0,-4 10 0,-4 6 0,-34-11 0,7 21 0,14 24 0,18 24 0,12 25 0,20 24 0,30 13 0,-6-41 0,8-4 0,11-4 0,5-6 0,5-7 0,2-9 0,-1-13 0,-1-11 0,-5-12 0,-6-11 0,-10-10 0,-7-7 0,-6-5 0,-9-3 0,-8 3 0,-8 1 0,-7 6 0,-10 3 0,-45-29 0,14 48 0,-7 7 0,-10 6 0,-3 6 0,-1 5 0,-1 4 0,7 7 0,2 6 0,13 4 0,6 6 0,-17 34 0,28 9 0,28 2 0,34-4 0,45-7 0,-22-32 0,6-8 0,8-6 0,1-13 0,1-15 0,-5-16 0,-7-21 0,-9-16 0,-19 10 0,-5-7 0,-6-2-162,-4-7 0,-5-2 0,-7 0 162,-7 4 0,-5 0 0,-8 5 0,-19-20 0,-14 12-15,-12 21 0,-11 13 15,-8 13 0,-5 13 0,-5 13 0,0 15 0,-2 15 0,3 15-176,30-3 0,3 6 0,3 5 176,3 7 0,3 6 0,5 1 0,6-1 0,3 1 0,5-1 0,-4 19 0,8-5 0,10-18 0,5-7 472,10 10-472,28-29 30,39-20-30,-16-14 0,4-6 271,11-7 0,0-8-271,3-11 0,-5-10 0,-7-13 0,-7-9 0,-10-6 0,-9-3 0,-9 1 0,-10 0 0,-10 7 0,-10 5 0,-8 12 0,-10 7 0,-51-16 0,27 38 0,-7 14 0,-30 32 0,0 17 0,26-7 0,5 11-328,2 23 0,2 16 0,9 3 258,16-5 1,10 4 0,2-2 69,1-4 0,3-1 0,3-3 0,-4 27 0,10-16 0,18-25 0,20-36 0,22-27 0,21-34 0,-34 3 0,-3-9 491,0-12 1,-5-6-388,-6-7 1,-7-2-105,-6 1 0,-7 1 0,-6 8 0,-5 4 0,-19-26 0,-24 32 0,-28 27 0,-24 28 0,41 6 0,0 6 0,2 5 0,3 5 0,-1 9 0,4 4 0,4 5 0,4 4 0,7 1 0,5 2 0,4 1 0,6 1 0,7-6 0,4-1 0,5 29 0,12-23 0,11-23 0,10-18 0,6-16 0,0-23 0,-3-32 0,-12-29 0,-15 34 0,-3-1 0,-2-45 0,-10 24 0,-10 28 0,-17 26 0,-20 21 0,-21 23 0,28-1 0,0 7 0,-8 11 0,2 6 0,-3 8 0,3 4 0,5 1 0,4 3 0,6-1 0,7 0 0,8-7 0,4-2 0,-2 32 0,14-25 0,15-27 0,8-18 0,9-14 0,6-14 0,-1-12 0,-5-20 0,-8-13 0,-10-4 0,-5 1 0,-8 15 0,-12 17 0,-9 15 0,-4 17 0,5 12 0,14 10 0,11 4 0,20-4 0,34-10 0,43-31 0,-26-10 0,5-11 0,-15 2 0,2-6 0,-1-3-328,7-10 0,-1-4 0,-1-3 310,-1-4 1,-1-3-1,-3-1 18,-5-1 0,-2-1 0,-5 0 0,-6 5 0,-4-1 0,-3 2 0,7-25 0,-6 3 0,-10 12 0,-3 4 0,-8 14 0,-3 4 0,6-31 0,-10 24 0,-3 15 983,-1 8-929,0 8-54,1 4 0,2 0 0,2-5 0,2-5 0,2-4 0,4-3 0,4-1 0,3-1 0,1 2 0,-2 2 0,-5 2 0,-2 0 0,0-7 0,0-5 0,0 1 0,-2 5 0,-4 9 0,-3 11 0,-3 7 0,-2 8 0,2 5 0,7 0 0,-3-1 0,8-3 0,-4-6 0,3-5 0,5-6 0,5-10 0,0-2 0,-3 2 0,-6 6 0,-6 9 0,-2 2 0,-3 3 0,0 5 0,-1 3 0,3 4 0,2 2 0,1 0 0,0 1 0,-2 0 0,1 0 0,2 0 0,0 0 0,1 0 0,1 0 0,0 0 0,0-1 0,-1-1 0,-2-2 0,-1 0 0,-1 0 0,1-1 0,1 0 0,0-1 0,0-1 0,0-1 0,0-2 0,-2 0 0,-1 0 0,-3 1 0,-1 0 0,0 2 0,2 0 0,2 0 0,-1 3 0,2 0 0,1 2 0,-1 1 0,2 0 0,-3 3 0,-1 2 0,2 5 0,-6 1 0,0 4 0,-3-1 0,0 3 0,-1 2 0,-3 1 0,-3 0 0,-4 2 0,-4 7 0,-3 5 0,1 2 0,1-5 0,5-11 0,0-8 0,1-5 0,-3-4 0,-3-3 0,-4-2 0,-4-4 0,-2-5 0,-1-4 0,4 1 0,5-1 0,4 1 0,4 1 0,2-1 0,2 1 0,3 1 0,2 2 0,1 3 0,0-2 0,1 2 0,2-1 0,5 1 0,-1 2 0,2-1 0,-2-1 0,0-1 0,-2-1 0,1 1 0,-2 3 0,6 3 0,-2 1 0,3 1 0,-2 1 0,-1 0 0,5 0 0,-5 0 0,3 0 0,-3 0 0,2-3 0,0 1 0,0-3 0,-3 2 0,5-3 0,-1 0 0,3-3 0,-4 4 0,-2 0 0,-3 24 0,-2-5 0,-2 23 0,-4-8 0,-4 19 0,-2 15 0,0 14 0,0 18 0,0-1 0,-3 4 0,-3-1 0,-7-8 0,-9 4 0,10-47 0,-3-1 0,-2-1 0,-2-1 0,-2-1 0,-1-2 0,-33 31 0,5-9 0,6-13 0,12-12 0,11-13 0,11-7 0,4-2 0,3-2 0,-2 6 0,-4 8 0,-4 10 0,-7 12 0,-5 8 0,-6 11 0,-3 4 0,1 1 0,1-4 0,6-12 0,3-9 0,4-12 0,3-6 0,0-4 0,3-2 0,2-2 0,5-6 0,3-4 0,3-5 0,5-3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1T01:32:24.9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1665 1746 24575,'-82'-10'0,"0"1"0,1-1 0,-1 0 0,64-14 0,-61-9 0,-31-6 0,54 6 0,113 7 0,37 6 0,-21 7 0,-1 9 0,0 14 0,-4 12 0,-8 13 0,-7 9 0,-13 8 0,-10 5 0,-11 3 0,-15 1 0,-23-5 0,-14-4 0,-14-2 0,-11-5 0,-11-2 0,-6-6 0,-4-3 0,-2-8 0,6-9 0,3-8 0,10-9 0,5-9 0,-29-27 0,35-18 0,27-8 0,23-1 0,33-3 0,28 2 0,-18 33 0,5 4 0,3 4 0,1 5 0,-1 6 0,0 4 0,37 5 0,-19 23 0,-22 16 0,-23 13 0,-19 5 0,-38 3 0,-6-25 0,-11-3 0,-25 7 0,-10-4 0,18-10 0,-4-1 0,-1-2 0,-1-2 0,0-2 0,1-4 0,-27-1 0,6-8 0,22-10 0,8-8 0,-20-36 0,41-22 0,32-5 0,30-1 0,39 8 0,-17 43 0,5 6 0,8 3 0,2 5 0,-1 5 0,0 4 0,36 7 0,-21 13 0,-27 14 0,-20 9 0,-13 4 0,-19 6 0,-28 4 0,-26 2 0,-24-7 0,-8-16 0,8-19 0,11-32 0,21-28 0,21-26 0,15-13 0,15 8 0,17 12 0,26 17 0,27 20 0,20 14 0,-36 14 0,1 4 0,0 5 0,-1 5 0,42 26 0,-19 14 0,-28 8 0,-22-2 0,-32 3 0,-41 10 0,1-29 0,-9-2 0,-12 1 0,-6-5 0,-3-4 0,-1-6 0,6-6 0,3-8 0,15-12 0,5-9 0,-23-30 0,33-27 0,26-21 0,24 0 0,31 0 0,-4 45 0,9 4 0,14 3 0,6 7 0,11 2 0,3 8 0,7 6 0,0 11 0,-1 11 0,-3 11 0,-6 12 0,-7 9 0,-12 5 0,-9 6 0,-12 1 0,-8 2 0,3 37 0,-36-19 0,-59-7 0,4-37 0,-12-6 0,8-8 0,-7-2 0,-1-3-158,-8-1 0,-2-3 1,1-4 157,7-3 0,2-4 0,3-4 0,-19-10 0,10-11 0,23-6 0,12-9 0,14-3 0,12-4 0,10 0 0,14 1 0,17 2 0,13 6 0,20 4 0,13 8 0,-8 11 0,5 4 0,5 6-328,17 6 0,5 7 0,1 7 259,-20 2 0,0 4 0,0 4 0,-1 5 69,0 5 0,-1 6 0,-2 5 0,-4 4 0,-2 6 0,-3 7 0,-4 3 0,-5 2 0,-8 0 0,-6 4 0,-3 1 0,-2 1 0,5 21 0,-4 2 0,-6-2 0,-8-10 0,-3 0 0,-6-4 221,-2 19 1,-10-7-222,-9-18 0,-10-8 0,-36 18 0,-23-40 0,-16-37 0,7-32 983,9-29-830,46 15 1,7-6-154,6-9 0,7-4 0,5-6 0,7-1 0,6 3 0,6 2 0,5 6 0,7 4 0,4 10 0,4 6 0,34-11 0,-7 21 0,-14 24 0,-18 24 0,-12 25 0,-20 24 0,-30 13 0,6-41 0,-8-4 0,-11-4 0,-5-6 0,-5-7 0,-2-9 0,1-13 0,1-11 0,5-12 0,6-11 0,10-10 0,7-7 0,6-5 0,9-3 0,8 3 0,8 1 0,7 6 0,10 3 0,45-29 0,-14 48 0,7 7 0,10 6 0,3 6 0,1 5 0,1 4 0,-7 7 0,-2 6 0,-13 4 0,-6 6 0,17 34 0,-28 9 0,-28 2 0,-34-4 0,-45-7 0,22-32 0,-6-8 0,-8-6 0,-1-13 0,-1-15 0,5-16 0,7-21 0,9-16 0,19 10 0,5-7 0,6-2-162,4-7 0,5-2 0,7 0 162,7 4 0,5 0 0,8 5 0,19-20 0,14 12-15,12 21 0,11 13 15,8 13 0,5 13 0,5 13 0,0 15 0,2 15 0,-3 15-176,-30-3 0,-3 6 0,-3 5 176,-3 7 0,-3 6 0,-5 1 0,-6-1 0,-3 1 0,-5-1 0,4 19 0,-8-5 0,-10-18 0,-5-7 472,-10 10-472,-28-29 30,-39-20-30,16-14 0,-4-6 271,-11-7 0,0-8-271,-3-11 0,5-10 0,7-13 0,7-9 0,10-6 0,9-3 0,9 1 0,10 0 0,10 7 0,10 5 0,8 12 0,10 7 0,51-16 0,-27 38 0,7 14 0,30 32 0,0 17 0,-26-7 0,-5 11-328,-2 23 0,-2 16 0,-9 3 258,-16-5 1,-10 4 0,-2-2 69,-1-4 0,-3-1 0,-3-3 0,4 27 0,-10-16 0,-18-25 0,-20-36 0,-22-27 0,-21-34 0,34 3 0,3-9 491,0-12 1,5-6-388,6-7 1,7-2-105,6 1 0,7 1 0,6 8 0,5 4 0,19-26 0,24 32 0,28 27 0,24 28 0,-41 6 0,0 6 0,-2 5 0,-3 5 0,1 9 0,-4 4 0,-4 5 0,-4 4 0,-7 1 0,-5 2 0,-4 1 0,-6 1 0,-7-6 0,-4-1 0,-5 29 0,-12-23 0,-11-23 0,-10-18 0,-6-16 0,0-23 0,3-32 0,12-29 0,15 34 0,3-1 0,2-45 0,10 24 0,10 28 0,17 26 0,20 21 0,21 23 0,-28-1 0,0 7 0,8 11 0,-2 6 0,3 8 0,-3 4 0,-5 1 0,-4 3 0,-6-1 0,-7 0 0,-8-7 0,-4-2 0,2 32 0,-14-25 0,-15-27 0,-8-18 0,-9-14 0,-6-14 0,1-12 0,5-20 0,8-13 0,10-4 0,5 1 0,8 15 0,12 17 0,9 15 0,4 17 0,-5 12 0,-14 10 0,-11 4 0,-20-4 0,-34-10 0,-43-31 0,26-10 0,-5-11 0,15 2 0,-2-6 0,1-3-328,-7-10 0,1-4 0,1-3 310,1-4 1,1-3-1,3-1 18,5-1 0,2-1 0,5 0 0,6 5 0,4-1 0,3 2 0,-7-25 0,6 3 0,10 12 0,3 4 0,8 14 0,3 4 0,-6-31 0,10 24 0,3 15 983,1 8-929,0 8-54,-1 4 0,-2 0 0,-2-5 0,-2-5 0,-2-4 0,-4-3 0,-4-1 0,-3-1 0,-1 2 0,2 2 0,5 2 0,2 0 0,0-7 0,0-5 0,0 1 0,2 5 0,4 9 0,3 11 0,3 7 0,2 8 0,-2 5 0,-7 0 0,3-1 0,-8-3 0,4-6 0,-3-5 0,-5-6 0,-5-10 0,0-2 0,3 2 0,6 6 0,6 9 0,2 2 0,3 3 0,0 5 0,1 3 0,-3 4 0,-2 2 0,-1 0 0,0 1 0,2 0 0,-1 0 0,-2 0 0,0 0 0,-1 0 0,-1 0 0,0 0 0,0-1 0,1-1 0,2-2 0,1 0 0,1 0 0,-1-1 0,-1 0 0,0-1 0,0-1 0,0-1 0,0-2 0,2 0 0,1 0 0,3 1 0,1 0 0,0 2 0,-2 0 0,-2 0 0,1 3 0,-2 0 0,-1 2 0,1 1 0,-2 0 0,3 3 0,1 2 0,-2 5 0,6 1 0,0 4 0,3-1 0,0 3 0,1 2 0,3 1 0,3 0 0,4 2 0,4 7 0,3 5 0,-1 2 0,-1-5 0,-5-11 0,0-8 0,-1-5 0,3-4 0,3-3 0,4-2 0,4-4 0,2-5 0,1-4 0,-4 1 0,-5-1 0,-4 1 0,-4 1 0,-2-1 0,-2 1 0,-3 1 0,-2 2 0,-1 3 0,0-2 0,-1 2 0,-2-1 0,-5 1 0,1 2 0,-2-1 0,2-1 0,0-1 0,2-1 0,-1 1 0,2 3 0,-6 3 0,2 1 0,-3 1 0,2 1 0,1 0 0,-5 0 0,5 0 0,-3 0 0,3 0 0,-2-3 0,0 1 0,0-3 0,3 2 0,-5-3 0,1 0 0,-3-3 0,4 4 0,2 0 0,3 24 0,2-5 0,2 23 0,4-8 0,4 19 0,2 15 0,0 14 0,0 18 0,0-1 0,3 4 0,3-1 0,7-8 0,9 4 0,-10-47 0,3-1 0,2-1 0,2-1 0,2-1 0,1-2 0,33 31 0,-5-9 0,-6-13 0,-12-12 0,-11-13 0,-11-7 0,-4-2 0,-3-2 0,2 6 0,4 8 0,4 10 0,7 12 0,5 8 0,6 11 0,3 4 0,-1 1 0,-1-4 0,-6-12 0,-3-9 0,-4-12 0,-3-6 0,0-4 0,-3-2 0,-2-2 0,-5-6 0,-3-4 0,-3-5 0,-5-3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19:10.446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0 131 24575,'1'-10'0,"0"1"0,1 3 0,-1 1 0,0 1 0,0 0 0,0-1 0,0 1 0,-1-3 0,1 2 0,0-1 0,0 0 0,0 0 0,-1-1 0,1 0 0,0 0 0,-1 2 0,0 0 0,0 1 0,0 0 0,0-1 0,0 1 0,0 1 0,0 1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1T01:32:24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1T01:32:24.928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568 1168 24575,'10'-14'0,"-1"-1"0,-1 0 0,1-2 0,-1 0 0,0 0 0,0 0 0,-1-1 0,1-2 0,0-1 0,0-1 0,0-1 0,0 1 0,0 0 0,-1 0 0,0 0 0,-1 0 0,0-3 0,-2 1 0,-2-1 0,-2-3 0,0 0 0,0-1 0,0 1 0,-1 4 0,-2 1 0,-2 2 0,-1 0 0,-1-2 0,-1 1 0,-2-2 0,0 1 0,-1 0 0,0 2 0,1 3 0,1 3 0,-1 1 0,0 0 0,-1 2 0,0 0 0,0 0 0,-1 0 0,1 0 0,-1 1 0,1 1 0,1 1 0,0 2 0,-1 0 0,-1 1 0,0 0 0,-1 0 0,-1-1 0,1 1 0,-1-1 0,0 2 0,0 0 0,-2 0 0,0 1 0,-1-1 0,1 1 0,2 0 0,1 0 0,-1 0 0,2-1 0,0 2 0,1 0 0,-1 1 0,1-1 0,-2 0 0,-1 0 0,0 0 0,0 0 0,1 0 0,-1 0 0,0 1 0,0 0 0,0 0 0,1 0 0,1 0 0,0 0 0,1 0 0,1-1 0,1 0 0,1 1 0,1 1 0,1-1 0,2 1 0,2 1 0,6 5 0,-1-1 0,5 5 0,-5-4 0,3 3 0,0 2 0,1 2 0,1 1 0,0 0 0,1-1 0,-1-1 0,-2-1 0,0-1 0,-1-2 0,1 2 0,-1-2 0,0 1 0,0-2 0,-1-1 0,0 0 0,-2-2 0,-1 0 0,0 0 0,0-1 0,0 0 0,2 4 0,2 2 0,0 3 0,1 1 0,0-4 0,-2-1 0,-1-3 0,-1-2 0,-6-12 0,1 3 0,-4-7 0,3 7 0,0 1 0,1 1 0,-1 0 0,-1-1 0,-2-3 0,0-3 0,-1-1 0,2 0 0,0 3 0,1 0 0,0 1 0,0 0 0,1 1 0,0 2 0,0 0 0,0 0 0,1 2 0,-1-1 0,0 1 0,1 0 0,0 0 0,-1 0 0,1 0 0,0 0 0,0 0 0,0 1 0,0-1 0,0 2 0,-1-1 0,1 1 0,1 1 0,0 0 0,-1 0 0,1 0 0,0 0 0,0-1 0,0-1 0,2 1 0,-1-1 0,1 0 0,-1 0 0,4 1 0,0-1 0,3 2 0,0-1 0,2 0 0,4-4 0,2 0 0,2-2 0,1 0 0,-3 1 0,0-1 0,2 0 0,0 0 0,2 0 0,0-1 0,0 1 0,0 1 0,-2 1 0,-2 1 0,-2 1 0,-2 2 0,-1-1 0,-3 2 0,-1 1 0,-2 0 0,0 0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1T01:32:24.929"/>
    </inkml:context>
    <inkml:brush xml:id="br0">
      <inkml:brushProperty name="width" value="0.1" units="cm"/>
      <inkml:brushProperty name="height" value="0.1" units="cm"/>
      <inkml:brushProperty name="color" value="#005493"/>
    </inkml:brush>
  </inkml:definitions>
  <inkml:trace contextRef="#ctx0" brushRef="#br0">13 1 24575,'0'18'0,"0"0"0,0 1 0,0 0 0,0 1 0,0 1 0,0 2 0,0 2 0,-2 3 0,-1 2 0,0-1 0,0 0 0,1-3 0,2-2 0,0-1 0,0 0 0,0-1 0,0 0 0,0-2 0,1-1 0,3 1 0,2 1 0,2 1 0,2 1 0,1 0 0,1 0 0,1-1 0,1-1 0,1 1 0,1-1 0,0 1 0,0-3 0,0 0 0,1-1 0,-2-2 0,0-3 0,-1-1 0,-1-1 0,1 0 0,1-1 0,2 2 0,1-1 0,1 0 0,0 0 0,1-1 0,0 1 0,0-1 0,2 0 0,0-1 0,0 0 0,3-1 0,2-1 0,1 0 0,0 0 0,-1-1 0,-1 0 0,2 0 0,2-2 0,2 1 0,-1-2 0,0-1 0,-1-1 0,3 0 0,-1-1 0,0 0 0,0 0 0,-2 0 0,-1 1 0,0 0 0,-2 1 0,-1 0 0,-4 0 0,-4-1 0,-3-1 0,-4 0 0,-2 0 0,-1 0 0,-1 1 0,0 0 0,0-1 0,0 1 0,-2-1 0,-1 0 0,-2 0 0,-10 2 0,4-1 0,-6 3 0,6 0 0,0 2 0,-4 6 0,-3 5 0,0 3 0,-2-1 0,3-3 0,0-1 0,0-1 0,1-1 0,0-2 0,1-3 0,1-1 0,2-3 0,0 0 0,3-2 0,0 0 0,1 0 0,-1 0 0,-2 2 0,1-1 0,0 0 0,-1 0 0,2-1 0,0 1 0,0-1 0,0 0 0,0 0 0,1 1 0,-1-1 0,0 0 0,0 0 0,0 1 0,1-1 0,8-8 0,-2 0 0,7-7 0,2 1 0,4-2 0,2 0 0,-1 1 0,-4 2 0,-3 0 0,-1 1 0,-2 0 0,-1 1 0,-1 0 0,-2 2 0,0 0 0,0 0 0,1 0 0,-2 0 0,1 0 0,-1-1 0,-1 2 0,1 0 0,-2 2 0,-1 0 0,0 1 0,0 0 0,0 1 0,0 0 0,1 0 0,0-1 0,0 1 0,0 0 0,-1-1 0,0 1 0,-1 0 0,-8-10 0,-6-6 0,-2-2 0,-1-1 0,7 8 0,1 3 0,0 1 0,1 0 0,-1 1 0,-1-1 0,-1-1 0,-2 0 0,1 1 0,0 0 0,1 1 0,0 1 0,2 1 0,1 1 0,3 2 0,1 0 0,1 2 0,1-1 0,0 1 0,-1 0 0,1-1 0,-1 1 0,1 0 0,-1-1 0,0 0 0,-1-1 0,1 2 0,0 0 0,1 0 0,1-1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17:07.8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17:15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17:22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17:56.184"/>
    </inkml:context>
    <inkml:brush xml:id="br0">
      <inkml:brushProperty name="width" value="0.2" units="cm"/>
      <inkml:brushProperty name="height" value="0.2" units="cm"/>
      <inkml:brushProperty name="color" value="#005493"/>
    </inkml:brush>
  </inkml:definitions>
  <inkml:trace contextRef="#ctx0" brushRef="#br0">0 0 24575,'76'0'0,"9"0"0,10 0 0,-44 0 0,1 0 0,3 0 0,0 0 0,0 0 0,0 0 0,0 0 0,-1 0 0,-2 0 0,-1 0 0,43 0 0,-8 1 0,-7 0 0,-7 2 0,-1 1 0,-2-1 0,-3-1 0,0-1 0,-9-1 0,-5 0 0,-7 0 0,-6 0 0,-4 0 0,2 0 0,1 0 0,3 0 0,-2 0 0,-2 0 0,-1 0 0,-4 0 0,-1 0 0,-2 0 0,-2 0 0,-1 0 0,-2 1 0,1 0 0,-3 0 0,0 0 0,-3 0 0,-1 1 0,-2-1 0,-2 0 0,-1 0 0,-3 0 0,-1 1 0,-2-1 0,-2-1 0,0 1 0,-2 4 0,-2-1 0,-1 5 0,-2 4 0,0 8 0,0 12 0,1 11 0,1 6 0,0 7 0,0 2 0,0-1 0,0-3 0,0-7 0,0-3 0,0-4 0,0-5 0,0-2 0,0-3 0,0-3 0,0-3 0,0-2 0,0-2 0,0-4 0,0-5 0,0-3 0,0-3 0,0-1 0,8-14 0,-3 3 0,9-10 0,-4 5 0,6-4 0,3-2 0,1 0 0,0 0 0,-1 0 0,1 1 0,1-1 0,-2 2 0,-1 1 0,-1 2 0,-4 1 0,-1 2 0,-3 1 0,-4 2 0,-2 3 0,-11 13 0,1-3 0,-8 12 0,2-5 0,-7 8 0,-3 3 0,-2 0 0,2-2 0,4-5 0,2-1 0,1-1 0,1-2 0,3-2 0,3-2 0,1-3 0,1-1 0,1-2 0,-2 1 0,0-1 0,0 1 0,1-1 0,1-2 0,0 0 0,1-2 0,0-1 0,-2-1 0,-1-3 0,-2-1 0,-2-3 0,-3-2 0,-4-4 0,-4-4 0,-3-4 0,0-1 0,1-1 0,3 1 0,2 2 0,2 2 0,4 3 0,0 1 0,3 4 0,3 4 0,1 2 0,1 2 0,3 1 0,1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17:39.495"/>
    </inkml:context>
    <inkml:brush xml:id="br0">
      <inkml:brushProperty name="width" value="0.2" units="cm"/>
      <inkml:brushProperty name="height" value="0.2" units="cm"/>
      <inkml:brushProperty name="color" value="#005493"/>
    </inkml:brush>
  </inkml:definitions>
  <inkml:trace contextRef="#ctx0" brushRef="#br0">2470 0 24575,'-76'0'0,"-9"0"0,-10 0 0,44 0 0,-1 0 0,-3 0 0,0 0 0,0 0 0,0 0 0,0 0 0,1 0 0,2 0 0,1 0 0,-43 0 0,8 1 0,7 0 0,7 2 0,1 1 0,2-1 0,3-1 0,0-1 0,9-1 0,5 0 0,7 0 0,6 0 0,4 0 0,-2 0 0,-1 0 0,-3 0 0,2 0 0,2 0 0,1 0 0,4 0 0,1 0 0,2 0 0,2 0 0,1 0 0,2 1 0,-1 0 0,3 0 0,0 0 0,3 0 0,1 1 0,2-1 0,2 0 0,1 0 0,3 0 0,1 1 0,2-1 0,2-1 0,0 1 0,2 4 0,2-1 0,1 5 0,2 4 0,0 8 0,0 12 0,-1 11 0,-1 6 0,0 7 0,0 2 0,0-1 0,0-3 0,0-7 0,0-3 0,0-4 0,0-5 0,0-2 0,0-3 0,0-3 0,0-3 0,0-2 0,0-2 0,0-4 0,0-5 0,0-3 0,0-3 0,0-1 0,-8-14 0,3 3 0,-9-10 0,4 5 0,-6-4 0,-3-2 0,-1 0 0,0 0 0,1 0 0,-1 1 0,-1-1 0,2 2 0,1 1 0,1 2 0,4 1 0,1 2 0,3 1 0,4 2 0,2 3 0,11 13 0,-1-3 0,8 12 0,-2-5 0,7 8 0,3 3 0,2 0 0,-2-2 0,-4-5 0,-2-1 0,-1-1 0,-1-2 0,-3-2 0,-3-2 0,-1-3 0,-1-1 0,-1-2 0,2 1 0,0-1 0,0 1 0,-1-1 0,-1-2 0,0 0 0,-1-2 0,0-1 0,2-1 0,1-3 0,2-1 0,2-3 0,3-2 0,4-4 0,4-4 0,3-4 0,0-1 0,-1-1 0,-3 1 0,-2 2 0,-2 2 0,-4 3 0,0 1 0,-3 4 0,-3 4 0,-1 2 0,-1 2 0,-3 1 0,-1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41:28.365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1321 105 24575,'-10'-2'0,"1"-1"0,1-2 0,0 1 0,-1-1 0,-1 1 0,0 0 0,-1-1 0,-2-1 0,-1 0 0,-1-1 0,-1 0 0,0-1 0,-1 1 0,0 1 0,0 0 0,0 2 0,1 1 0,-1 1 0,-2 0 0,-2 0 0,-2 0 0,2 0 0,0 1 0,1 0 0,0 0 0,-1 1 0,-2 0 0,-3 0 0,-2 0 0,-1 0 0,0 0 0,0 0 0,1 0 0,2 0 0,1 0 0,1 1 0,1 1 0,0 1 0,0 1 0,0 1 0,-1 1 0,-2 1 0,0 0 0,1 1 0,-1 0 0,2 2 0,1 0 0,0 1 0,2 0 0,0 0 0,2 1 0,1 0 0,2 0 0,2 0 0,1-1 0,1 2 0,0-1 0,-1 2 0,1 1 0,-2 3 0,0 2 0,0 0 0,1 3 0,1 1 0,1 1 0,0 1 0,-1 2 0,2-1 0,-1 0 0,2-1 0,1-1 0,0 0 0,3 1 0,-1 3 0,1 3 0,1 2 0,0 0 0,1 0 0,1-4 0,1-5 0,0-3 0,1-4 0,0-1 0,0 1 0,0 3 0,1 2 0,3 2 0,1 0 0,2 0 0,1 1 0,-1-1 0,1 1 0,-1-1 0,0-3 0,1-1 0,-1-5 0,0 0 0,2-2 0,1 0 0,2 0 0,-1-2 0,2 0 0,-1 0 0,2 0 0,1 1 0,-2 0 0,0-2 0,-1-2 0,-2-2 0,0 0 0,-1-1 0,1 0 0,-1 0 0,0-1 0,0 0 0,1 0 0,1-1 0,1 1 0,1 0 0,2 0 0,1 0 0,1 1 0,2 0 0,-1-1 0,2 0 0,-1 0 0,-1 0 0,-1-2 0,-2 1 0,-1-2 0,-1 0 0,1 0 0,0 1 0,1 0 0,1 0 0,1 1 0,0-1 0,3 1 0,2 1 0,1 0 0,1 0 0,-1 0 0,0-1 0,-1-1 0,-1 0 0,1-2 0,0-1 0,0 0 0,-2 0 0,1 0 0,-2 0 0,0 0 0,-1 0 0,-1 0 0,0 0 0,0-1 0,-1-2 0,0 0 0,0 0 0,-2-2 0,1 1 0,-1 0 0,1-2 0,1 0 0,0 0 0,0-1 0,1 1 0,0-2 0,0 0 0,-1-1 0,1-2 0,-1-1 0,0-1 0,-1 0 0,-1 0 0,-2 0 0,1-1 0,-2-1 0,0 0 0,-1 2 0,-1 4 0,-3 2 0,-1 1 0,0 0 0,0-1 0,1 0 0,-1-1 0,0-1 0,1 0 0,-1-1 0,1-1 0,0 0 0,1-1 0,-1 0 0,0 0 0,1-1 0,-2 0 0,1 1 0,-1-2 0,-1 0 0,0 1 0,-1 0 0,0 2 0,0-1 0,1-2 0,-1-3 0,1-1 0,0-2 0,0-2 0,-1 1 0,1 1 0,-1-1 0,-1-1 0,0-2 0,0 1 0,-1 0 0,0 3 0,0 3 0,-1 0 0,0 0 0,0 1 0,0 0 0,0-1 0,0 0 0,0-4 0,-1-2 0,-1-3 0,0 0 0,0 2 0,0 4 0,1 2 0,-2 3 0,1 2 0,-1 1 0,0 1 0,0 1 0,0-1 0,-1 1 0,1-1 0,-1 0 0,0 0 0,0-1 0,-1 2 0,1-1 0,0 3 0,-1 1 0,0-1 0,0 2 0,1-2 0,0 0 0,-1 0 0,1 0 0,0 0 0,1 0 0,-1 0 0,1 1 0,-1 1 0,0 0 0,0 1 0,0 0 0,0 1 0,1 0 0,-1 0 0,2 0 0,-1 0 0,-1 1 0,1 0 0,-1 0 0,1 0 0,-1 1 0,1-1 0,0 1 0,1-1 0,-1 1 0,1-1 0,-1 2 0,1-1 0,0 0 0,-1 0 0,1 0 0,0 1 0,0-1 0,0 0 0,0 1 0,0-1 0,0 1 0,0 0 0,-1 1 0,0 0 0,0 0 0,2-1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43:38.467"/>
    </inkml:context>
    <inkml:brush xml:id="br0">
      <inkml:brushProperty name="width" value="0.05" units="cm"/>
      <inkml:brushProperty name="height" value="0.05" units="cm"/>
      <inkml:brushProperty name="color" value="#009051"/>
    </inkml:brush>
  </inkml:definitions>
  <inkml:trace contextRef="#ctx0" brushRef="#br0">107 1 24575,'-5'0'0,"0"0"0,-1 0 0,-1 0 0,1 0 0,0 0 0,0 0 0,0 0 0,0 0 0,2 0 0,-1 0 0,2 1 0,-1 1 0,0 0 0,1 1 0,-2 0 0,2-1 0,-1 2 0,1-1 0,1 0 0,-1 0 0,1 1 0,0-1 0,1 1 0,0 0 0,0 0 0,0 0 0,0 0 0,0 0 0,1 0 0,0-1 0,-1 1 0,1 0 0,0 0 0,0 0 0,0 1 0,0 0 0,0-1 0,1 0 0,-1 0 0,1-2 0,1 0 0,1 0 0,1 0 0,0-1 0,0 0 0,0-1 0,2 0 0,-1 0 0,1 0 0,1 0 0,-2 0 0,1 0 0,-1 0 0,0 0 0,0 0 0,0 0 0,0 0 0,0 0 0,0 1 0,1 0 0,0 2 0,-1-1 0,1 2 0,0-1 0,-1 1 0,0 0 0,-1 0 0,0 1 0,0 0 0,-1 1 0,1 2 0,-1 0 0,-1 0 0,-1-1 0,0 1 0,-1-1 0,0 0 0,0-2 0,0 0 0,0-1 0,0-1 0,0-1 0,0 1 0,-2-1 0,0 0 0,-1 0 0,-1 0 0,0-1 0,-1 1 0,0-1 0,0-1 0,0 1 0,0 0 0,-1-1 0,-1 1 0,1-1 0,-1 1 0,1-1 0,-1 0 0,0 1 0,1-1 0,0 1 0,-1-1 0,1 0 0,-1 1 0,0-1 0,1 2 0,0-1 0,1-1 0,1 1 0,2-1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19:12.163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52 130 24575,'-1'-11'0,"-1"0"0,-1 3 0,1 0 0,0 2 0,0 1 0,0 1 0,0-1 0,1 0 0,-1 0 0,0 0 0,0-1 0,-1 1 0,0-1 0,1 0 0,-2 2 0,1-2 0,0 1 0,1 1 0,0 0 0,0 0 0,0 1 0,1 1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43:28.467"/>
    </inkml:context>
    <inkml:brush xml:id="br0">
      <inkml:brushProperty name="width" value="0.05" units="cm"/>
      <inkml:brushProperty name="height" value="0.05" units="cm"/>
      <inkml:brushProperty name="color" value="#009051"/>
    </inkml:brush>
  </inkml:definitions>
  <inkml:trace contextRef="#ctx0" brushRef="#br0">0 10 24575,'0'22'0,"3"20"0,5 14 0,5 6 0,4 0 0,0-12 0,2-5 0,-2-5 0,-2-10 0,-4-11 0,-4-8 0,-2-7 0,-2-4 0,0-2 0,-1-3 0,1-2 0,1-2 0,0-2 0,0-1 0,3-6 0,4-11 0,5-13 0,2-8 0,1-4 0,-4 2 0,-2 7 0,-3 5 0,-1 10 0,-3 9 0,-2 8 0,-1 6 0,-4 4 0,1 1 0,-1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43:30.732"/>
    </inkml:context>
    <inkml:brush xml:id="br0">
      <inkml:brushProperty name="width" value="0.05" units="cm"/>
      <inkml:brushProperty name="height" value="0.05" units="cm"/>
      <inkml:brushProperty name="color" value="#009051"/>
    </inkml:brush>
  </inkml:definitions>
  <inkml:trace contextRef="#ctx0" brushRef="#br0">1 0 24575,'0'13'0,"0"1"0,0 2 0,0 0 0,0 0 0,0-1 0,0-3 0,0-2 0,0-4 0,0-2 0,0-2 0,0 0 0,0-1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43:31.599"/>
    </inkml:context>
    <inkml:brush xml:id="br0">
      <inkml:brushProperty name="width" value="0.05" units="cm"/>
      <inkml:brushProperty name="height" value="0.05" units="cm"/>
      <inkml:brushProperty name="color" value="#009051"/>
    </inkml:brush>
  </inkml:definitions>
  <inkml:trace contextRef="#ctx0" brushRef="#br0">0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43:41.732"/>
    </inkml:context>
    <inkml:brush xml:id="br0">
      <inkml:brushProperty name="width" value="0.05" units="cm"/>
      <inkml:brushProperty name="height" value="0.05" units="cm"/>
      <inkml:brushProperty name="color" value="#009051"/>
    </inkml:brush>
  </inkml:definitions>
  <inkml:trace contextRef="#ctx0" brushRef="#br0">3 32 24575,'-1'6'0,"0"1"0,1 1 0,0 0 0,0 1 0,0-1 0,0 0 0,0-1 0,0 0 0,0 1 0,0 1 0,0 0 0,1-1 0,0-1 0,1 0 0,0-2 0,0 0 0,1 0 0,0 0 0,0-1 0,0 1 0,0 0 0,-1-1 0,1 0 0,0-1 0,0-1 0,0 0 0,1-1 0,-1 1 0,1-2 0,0 0 0,0 0 0,1 0 0,-1 0 0,0 0 0,0 0 0,0 0 0,-1 0 0,1-2 0,-1 0 0,1-1 0,0 0 0,0 0 0,-1 1 0,0-1 0,0 1 0,-1 0 0,0-1 0,0 1 0,-1 0 0,1-1 0,-1 0 0,1 0 0,-1-2 0,0 1 0,1-1 0,-1-1 0,0-1 0,1 0 0,-1-2 0,1-1 0,-1-1 0,-1 1 0,1-1 0,-1 1 0,0-1 0,0 0 0,0 1 0,0 0 0,0 2 0,0 2 0,0 1 0,0 1 0,1 3 0,-1 4 0,1 2 0,-1 4 0,0 0 0,1 1 0,0 0 0,0 0 0,0 0 0,2-1 0,0-1 0,0-1 0,0 0 0,-1-1 0,1 0 0,-1 0 0,0 0 0,0-2 0,0 1 0,-1 0 0,2-1 0,0-1 0,0 1 0,1 0 0,-1 1 0,2 0 0,0 0 0,0-1 0,-1 1 0,1 0 0,0-1 0,0-2 0,-1 0 0,-1-1 0,0 0 0,0 0 0,-2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43:45.065"/>
    </inkml:context>
    <inkml:brush xml:id="br0">
      <inkml:brushProperty name="width" value="0.05" units="cm"/>
      <inkml:brushProperty name="height" value="0.05" units="cm"/>
      <inkml:brushProperty name="color" value="#009051"/>
    </inkml:brush>
  </inkml:definitions>
  <inkml:trace contextRef="#ctx0" brushRef="#br0">140 80 24575,'0'-7'0,"0"-1"0,-1 1 0,-2-2 0,-2 1 0,-1 0 0,-1 2 0,1 0 0,1 1 0,0 1 0,0 1 0,0 0 0,0 1 0,0 0 0,0 1 0,0 1 0,-1 0 0,1 0 0,-1 0 0,1 0 0,0 0 0,0 0 0,1 0 0,0 2 0,0 1 0,1 2 0,0-1 0,0 1 0,0 0 0,0 0 0,1 0 0,0 0 0,0 0 0,0 1 0,1 0 0,0-1 0,-1 1 0,2 0 0,-1 0 0,1 1 0,0 0 0,0 0 0,0-1 0,0 1 0,0-1 0,0 0 0,0-1 0,0 0 0,1 0 0,0 0 0,2 0 0,0-1 0,0 1 0,1 0 0,-1 0 0,1-1 0,-1-1 0,0-1 0,1 0 0,0 0 0,-1-1 0,1-1 0,1 0 0,-1 0 0,1 0 0,0 0 0,-1 0 0,-1 0 0,1 0 0,0-2 0,-1 0 0,0-1 0,0 0 0,1 0 0,-1 0 0,1 1 0,0-1 0,0 0 0,0 0 0,-1 0 0,-1 0 0,0 0 0,1-1 0,-1 0 0,0-1 0,0 0 0,0-1 0,0 1 0,0-1 0,0 0 0,-1 1 0,0 1 0,0 0 0,-1 1 0,0 1 0,0 7 0,1-2 0,0 6 0,1-4 0,3 2 0,1 1 0,0 0 0,-1-1 0,-1-2 0,-1 0 0,0-1 0,0 0 0,1 0 0,-2-1 0,1 0 0,0 0 0,0 0 0,0-1 0,1 1 0,-1-1 0,0 1 0,0 0 0,0-1 0,-1 1 0,1-2 0,-1 1 0,0-1 0,-1 0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9T11:43:46.917"/>
    </inkml:context>
    <inkml:brush xml:id="br0">
      <inkml:brushProperty name="width" value="0.05" units="cm"/>
      <inkml:brushProperty name="height" value="0.05" units="cm"/>
      <inkml:brushProperty name="color" value="#009051"/>
    </inkml:brush>
  </inkml:definitions>
  <inkml:trace contextRef="#ctx0" brushRef="#br0">1 1 24575,'0'12'0,"0"2"0,0 4 0,0 2 0,0 0 0,0 4 0,0 2 0,0 1 0,0 0 0,2 0 0,1 1 0,0 0 0,0 0 0,0-2 0,0-1 0,-1-2 0,1 1 0,1-2 0,-1-2 0,1-1 0,1-3 0,0-1 0,1 1 0,2-2 0,-1-3 0,0-2 0,-1-2 0,-2-2 0,1 0 0,0-2 0,-2 0 0,0-2 0,-2 0 0,0 0 0,-2-1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0:32:23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1581 3478 16383 0 0,'0'1'0'0'0,"1"0"0"0"0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0:32:23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1581 3478 16383 0 0,'0'1'0'0'0,"1"0"0"0"0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20:29:17.176"/>
    </inkml:context>
    <inkml:brush xml:id="br0">
      <inkml:brushProperty name="width" value="0.2" units="cm"/>
      <inkml:brushProperty name="height" value="0.2" units="cm"/>
      <inkml:brushProperty name="color" value="#005493"/>
    </inkml:brush>
  </inkml:definitions>
  <inkml:trace contextRef="#ctx0" brushRef="#br0">0 746 24575,'17'30'0,"6"9"0,7 7 0,5 7 0,0-3 0,-2-4 0,-2-2 0,-5-9 0,-5-6 0,-4-7 0,-2-5 0,-3-3 0,-1-2 0,-1-2 0,-3-3 0,-1-1 0,-1-2 0,-1-2 0,1 1 0,0-2 0,1-5 0,1-3 0,-1-5 0,0-1 0,4-7 0,7-12 0,15-19 0,18-25 0,-18 28 0,2-3 0,5-6 0,1-3 0,1-3 0,1-1 0,0-1 0,-2 2 0,-2 4 0,-2 1 0,-3 6 0,-2 2 0,22-35 0,-13 18 0,-11 15 0,-9 15 0,-8 12 0,-3 7 0,-4 5 0,-1 5 0,-3 5 0,0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10:13:11.943"/>
    </inkml:context>
    <inkml:brush xml:id="br0">
      <inkml:brushProperty name="width" value="0.2" units="cm"/>
      <inkml:brushProperty name="height" value="0.2" units="cm"/>
      <inkml:brushProperty name="color" value="#005493"/>
    </inkml:brush>
  </inkml:definitions>
  <inkml:trace contextRef="#ctx0" brushRef="#br0">0 746 24575,'17'30'0,"6"9"0,7 7 0,5 7 0,0-3 0,-2-4 0,-2-2 0,-5-9 0,-5-6 0,-4-7 0,-2-5 0,-3-3 0,-1-2 0,-1-2 0,-3-3 0,-1-1 0,-1-2 0,-1-2 0,1 1 0,0-2 0,1-5 0,1-3 0,-1-5 0,0-1 0,4-7 0,7-12 0,15-19 0,18-25 0,-18 28 0,2-3 0,5-6 0,1-3 0,1-3 0,1-1 0,0-1 0,-2 2 0,-2 4 0,-2 1 0,-3 6 0,-2 2 0,22-35 0,-13 18 0,-11 15 0,-9 15 0,-8 12 0,-3 7 0,-4 5 0,-1 5 0,-3 5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19:18.530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91 0 24575,'0'17'0,"-2"0"0,-1 0 0,-1 2 0,-1 0 0,-2 3 0,0-1 0,-1 0 0,1-1 0,0-2 0,1-1 0,-1-2 0,2 0 0,-1-3 0,1-2 0,1-2 0,1-2 0,1-1 0,1-1 0,0-1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19:19.981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1 1 24575,'14'7'0,"0"1"0,0 2 0,1 1 0,-1-1 0,3 0 0,1 1 0,2 0 0,2 0 0,0 1 0,0-2 0,-3 0 0,-2-2 0,-4-2 0,-2-1 0,-1-1 0,-3-1 0,0-1 0,0 0 0,-2 0 0,-1-1 0,-2 1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20:17.360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51 0 24575,'-3'17'0,"-1"1"0,-4 1 0,-1 1 0,0-1 0,2-1 0,2-6 0,1-3 0,3-4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20:18.727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1 1 24575,'0'21'0,"0"0"0,0-3 0,0-1 0,0-2 0,2-3 0,-1-1 0,2-3 0,0-1 0,-2-1 0,1-3 0,-2-2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6:20:20.211"/>
    </inkml:context>
    <inkml:brush xml:id="br0">
      <inkml:brushProperty name="width" value="0.1" units="cm"/>
      <inkml:brushProperty name="height" value="0.1" units="cm"/>
      <inkml:brushProperty name="color" value="#009051"/>
    </inkml:brush>
  </inkml:definitions>
  <inkml:trace contextRef="#ctx0" brushRef="#br0">0 0 24575,'15'2'0,"0"0"0,-1 2 0,1 2 0,-2 0 0,-1-1 0,-2-1 0,-2-1 0,-2-2 0,-3-1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FB5F-2496-674C-A2C3-3531DD947E8C}" type="datetimeFigureOut">
              <a:rPr lang="en-PT" smtClean="0"/>
              <a:t>18/12/2024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87412-1AF3-CA41-B69C-C30BCDC21F2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076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MestradosReabilitação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7EE037-1360-8F13-04D4-130CC8189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05" b="9205"/>
          <a:stretch/>
        </p:blipFill>
        <p:spPr bwMode="auto">
          <a:xfrm>
            <a:off x="0" y="0"/>
            <a:ext cx="12191999" cy="688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2B75595-B0FF-434C-BD9C-49EB9B22102F}"/>
              </a:ext>
            </a:extLst>
          </p:cNvPr>
          <p:cNvSpPr/>
          <p:nvPr userDrawn="1"/>
        </p:nvSpPr>
        <p:spPr>
          <a:xfrm>
            <a:off x="527048" y="1799999"/>
            <a:ext cx="10882574" cy="2181400"/>
          </a:xfrm>
          <a:prstGeom prst="rect">
            <a:avLst/>
          </a:prstGeom>
          <a:solidFill>
            <a:srgbClr val="894B2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PT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0CA6C622-8BF6-4F99-96BE-BF2E1915767E}"/>
              </a:ext>
            </a:extLst>
          </p:cNvPr>
          <p:cNvSpPr txBox="1">
            <a:spLocks/>
          </p:cNvSpPr>
          <p:nvPr userDrawn="1"/>
        </p:nvSpPr>
        <p:spPr>
          <a:xfrm>
            <a:off x="527048" y="4050548"/>
            <a:ext cx="10882574" cy="1326124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chemeClr val="bg1">
                  <a:lumMod val="50000"/>
                </a:schemeClr>
              </a:solidFill>
              <a:ea typeface="NewsGot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7E35F6-AF71-4371-876B-3ED95C141CE7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527049" y="4050548"/>
            <a:ext cx="10882574" cy="132612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PT" b="1" dirty="0">
                <a:solidFill>
                  <a:srgbClr val="696A6C"/>
                </a:solidFill>
              </a:rPr>
              <a:t>Autor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2BFB3BE-ED50-4B0E-A8A4-E3D3C2AB3A20}"/>
              </a:ext>
            </a:extLst>
          </p:cNvPr>
          <p:cNvSpPr/>
          <p:nvPr userDrawn="1"/>
        </p:nvSpPr>
        <p:spPr>
          <a:xfrm>
            <a:off x="0" y="5781397"/>
            <a:ext cx="12192000" cy="1103355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PT" sz="5400" b="1"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6DA09AB9-DEAF-464C-A351-8C68A11087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69" y="6106754"/>
            <a:ext cx="1777387" cy="479005"/>
          </a:xfrm>
          <a:prstGeom prst="rect">
            <a:avLst/>
          </a:prstGeom>
        </p:spPr>
      </p:pic>
      <p:pic>
        <p:nvPicPr>
          <p:cNvPr id="33" name="Imagem 32" descr="Uma imagem com objeto&#10;&#10;Descrição gerada automaticamente">
            <a:extLst>
              <a:ext uri="{FF2B5EF4-FFF2-40B4-BE49-F238E27FC236}">
                <a16:creationId xmlns:a16="http://schemas.microsoft.com/office/drawing/2014/main" id="{BF0D5BC1-020F-42B8-89F8-EBD9289EC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56"/>
          <a:stretch/>
        </p:blipFill>
        <p:spPr>
          <a:xfrm>
            <a:off x="1429071" y="6106754"/>
            <a:ext cx="1391920" cy="52492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9C52A3F-29C0-4699-AC7F-8BE578C824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535" y="5811102"/>
            <a:ext cx="1391920" cy="1024896"/>
          </a:xfrm>
          <a:prstGeom prst="rect">
            <a:avLst/>
          </a:prstGeom>
        </p:spPr>
      </p:pic>
      <p:pic>
        <p:nvPicPr>
          <p:cNvPr id="8" name="Picture 4" descr="Bosch Logo – PNG e Vetor – Download de Logo">
            <a:extLst>
              <a:ext uri="{FF2B5EF4-FFF2-40B4-BE49-F238E27FC236}">
                <a16:creationId xmlns:a16="http://schemas.microsoft.com/office/drawing/2014/main" id="{C7EB2902-F7BD-BE07-5D8B-05E359D9A9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077" y="6171074"/>
            <a:ext cx="1458571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8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Mestrados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2B75595-B0FF-434C-BD9C-49EB9B22102F}"/>
              </a:ext>
            </a:extLst>
          </p:cNvPr>
          <p:cNvSpPr/>
          <p:nvPr userDrawn="1"/>
        </p:nvSpPr>
        <p:spPr>
          <a:xfrm>
            <a:off x="527048" y="1799999"/>
            <a:ext cx="10882574" cy="2181400"/>
          </a:xfrm>
          <a:prstGeom prst="rect">
            <a:avLst/>
          </a:prstGeom>
          <a:solidFill>
            <a:srgbClr val="54878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PT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0CA6C622-8BF6-4F99-96BE-BF2E1915767E}"/>
              </a:ext>
            </a:extLst>
          </p:cNvPr>
          <p:cNvSpPr txBox="1">
            <a:spLocks/>
          </p:cNvSpPr>
          <p:nvPr userDrawn="1"/>
        </p:nvSpPr>
        <p:spPr>
          <a:xfrm>
            <a:off x="527048" y="4050548"/>
            <a:ext cx="10882574" cy="1326124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solidFill>
                <a:schemeClr val="bg1">
                  <a:lumMod val="50000"/>
                </a:schemeClr>
              </a:solidFill>
              <a:ea typeface="NewsGot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7E35F6-AF71-4371-876B-3ED95C141CE7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527049" y="4050548"/>
            <a:ext cx="10882574" cy="132612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PT" b="1" dirty="0">
                <a:solidFill>
                  <a:srgbClr val="696A6C"/>
                </a:solidFill>
              </a:rPr>
              <a:t>Autor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2BFB3BE-ED50-4B0E-A8A4-E3D3C2AB3A20}"/>
              </a:ext>
            </a:extLst>
          </p:cNvPr>
          <p:cNvSpPr/>
          <p:nvPr userDrawn="1"/>
        </p:nvSpPr>
        <p:spPr>
          <a:xfrm>
            <a:off x="0" y="5781397"/>
            <a:ext cx="12192000" cy="1103355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PT" sz="5400" b="1"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6DA09AB9-DEAF-464C-A351-8C68A11087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91" y="6099093"/>
            <a:ext cx="1777387" cy="479005"/>
          </a:xfrm>
          <a:prstGeom prst="rect">
            <a:avLst/>
          </a:prstGeom>
        </p:spPr>
      </p:pic>
      <p:pic>
        <p:nvPicPr>
          <p:cNvPr id="33" name="Imagem 32" descr="Uma imagem com objeto&#10;&#10;Descrição gerada automaticamente">
            <a:extLst>
              <a:ext uri="{FF2B5EF4-FFF2-40B4-BE49-F238E27FC236}">
                <a16:creationId xmlns:a16="http://schemas.microsoft.com/office/drawing/2014/main" id="{BF0D5BC1-020F-42B8-89F8-EBD9289EC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56"/>
          <a:stretch/>
        </p:blipFill>
        <p:spPr>
          <a:xfrm>
            <a:off x="240948" y="6099093"/>
            <a:ext cx="1391920" cy="52492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9C52A3F-29C0-4699-AC7F-8BE578C824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2101" y="5798328"/>
            <a:ext cx="1252108" cy="9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8E9693-09A9-CDEA-2E70-630B1FEF7FD4}"/>
              </a:ext>
            </a:extLst>
          </p:cNvPr>
          <p:cNvSpPr/>
          <p:nvPr userDrawn="1"/>
        </p:nvSpPr>
        <p:spPr>
          <a:xfrm>
            <a:off x="0" y="6125593"/>
            <a:ext cx="12268940" cy="7324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AD864AA-7AA3-474E-9710-8963A6A0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78EAD-78AC-4A4D-BFFA-6FDC7D2BF87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E59E282-DC76-495B-B4B6-CD29D0B6A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5BDE670-06AF-4649-A69D-69D520B2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7EA983-9916-476D-9AF7-52D4899EAE5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298AE70-FEE8-472C-9734-3219D64F235C}"/>
              </a:ext>
            </a:extLst>
          </p:cNvPr>
          <p:cNvCxnSpPr>
            <a:cxnSpLocks/>
          </p:cNvCxnSpPr>
          <p:nvPr userDrawn="1"/>
        </p:nvCxnSpPr>
        <p:spPr>
          <a:xfrm>
            <a:off x="445439" y="956889"/>
            <a:ext cx="11301121" cy="0"/>
          </a:xfrm>
          <a:prstGeom prst="line">
            <a:avLst/>
          </a:prstGeom>
          <a:ln w="28575">
            <a:solidFill>
              <a:srgbClr val="696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EFD5CF51-AD1A-48B8-93E8-1E45F0EEC0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64" y="6278532"/>
            <a:ext cx="563932" cy="4152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BFB06D1-CA78-4584-AB1A-9D16072E5660}"/>
              </a:ext>
            </a:extLst>
          </p:cNvPr>
          <p:cNvSpPr txBox="1">
            <a:spLocks/>
          </p:cNvSpPr>
          <p:nvPr userDrawn="1"/>
        </p:nvSpPr>
        <p:spPr>
          <a:xfrm>
            <a:off x="11397672" y="6328641"/>
            <a:ext cx="565727" cy="365125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AD0099-E6EC-4F21-B1E9-1EF4EA7765D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9" name="Marcador de Posição do Título 1">
            <a:extLst>
              <a:ext uri="{FF2B5EF4-FFF2-40B4-BE49-F238E27FC236}">
                <a16:creationId xmlns:a16="http://schemas.microsoft.com/office/drawing/2014/main" id="{79F2B041-46B3-46A7-B677-1370513A2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439" y="421761"/>
            <a:ext cx="10515600" cy="604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696A6C"/>
                </a:solidFill>
              </a:defRPr>
            </a:lvl1pPr>
          </a:lstStyle>
          <a:p>
            <a:r>
              <a:rPr lang="en-US" dirty="0" err="1"/>
              <a:t>Titulo</a:t>
            </a:r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5FE987E-5657-D227-D03E-14BC97E16980}"/>
              </a:ext>
            </a:extLst>
          </p:cNvPr>
          <p:cNvSpPr/>
          <p:nvPr userDrawn="1"/>
        </p:nvSpPr>
        <p:spPr>
          <a:xfrm>
            <a:off x="1003177" y="6134470"/>
            <a:ext cx="10156054" cy="7324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60E37CF-A0E0-F213-BC0A-0742F32A544A}"/>
              </a:ext>
            </a:extLst>
          </p:cNvPr>
          <p:cNvSpPr/>
          <p:nvPr userDrawn="1"/>
        </p:nvSpPr>
        <p:spPr>
          <a:xfrm>
            <a:off x="8610600" y="6131683"/>
            <a:ext cx="2547796" cy="7412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4DD2418-670F-EDE6-E25E-3F1D26998E8B}"/>
              </a:ext>
            </a:extLst>
          </p:cNvPr>
          <p:cNvSpPr/>
          <p:nvPr userDrawn="1"/>
        </p:nvSpPr>
        <p:spPr>
          <a:xfrm>
            <a:off x="6101632" y="6128256"/>
            <a:ext cx="2547796" cy="7412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99F2703-68B3-EFFF-2173-18FB0EBE1A79}"/>
              </a:ext>
            </a:extLst>
          </p:cNvPr>
          <p:cNvSpPr/>
          <p:nvPr userDrawn="1"/>
        </p:nvSpPr>
        <p:spPr>
          <a:xfrm>
            <a:off x="3547917" y="6122805"/>
            <a:ext cx="2547796" cy="7412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98DA516-8ED9-0596-EE6D-1714C9DF7249}"/>
              </a:ext>
            </a:extLst>
          </p:cNvPr>
          <p:cNvSpPr/>
          <p:nvPr userDrawn="1"/>
        </p:nvSpPr>
        <p:spPr>
          <a:xfrm>
            <a:off x="1000121" y="6124964"/>
            <a:ext cx="2547796" cy="7412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F0346206-9B4B-455C-345B-C145219C31E6}"/>
              </a:ext>
            </a:extLst>
          </p:cNvPr>
          <p:cNvCxnSpPr/>
          <p:nvPr userDrawn="1"/>
        </p:nvCxnSpPr>
        <p:spPr>
          <a:xfrm>
            <a:off x="1000121" y="6133842"/>
            <a:ext cx="0" cy="7241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6F68DF61-C67E-602F-6A37-09486AD52043}"/>
              </a:ext>
            </a:extLst>
          </p:cNvPr>
          <p:cNvCxnSpPr/>
          <p:nvPr userDrawn="1"/>
        </p:nvCxnSpPr>
        <p:spPr>
          <a:xfrm>
            <a:off x="11158396" y="6131053"/>
            <a:ext cx="0" cy="7241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19">
            <a:extLst>
              <a:ext uri="{FF2B5EF4-FFF2-40B4-BE49-F238E27FC236}">
                <a16:creationId xmlns:a16="http://schemas.microsoft.com/office/drawing/2014/main" id="{6EF15183-81CB-D7F3-1186-A1429D8055D6}"/>
              </a:ext>
            </a:extLst>
          </p:cNvPr>
          <p:cNvCxnSpPr>
            <a:cxnSpLocks/>
          </p:cNvCxnSpPr>
          <p:nvPr userDrawn="1"/>
        </p:nvCxnSpPr>
        <p:spPr>
          <a:xfrm>
            <a:off x="2698996" y="6131053"/>
            <a:ext cx="0" cy="7523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19">
            <a:extLst>
              <a:ext uri="{FF2B5EF4-FFF2-40B4-BE49-F238E27FC236}">
                <a16:creationId xmlns:a16="http://schemas.microsoft.com/office/drawing/2014/main" id="{5CD501E0-A764-D656-04B2-F6786C9E5016}"/>
              </a:ext>
            </a:extLst>
          </p:cNvPr>
          <p:cNvCxnSpPr>
            <a:cxnSpLocks/>
          </p:cNvCxnSpPr>
          <p:nvPr userDrawn="1"/>
        </p:nvCxnSpPr>
        <p:spPr>
          <a:xfrm>
            <a:off x="4400079" y="6131053"/>
            <a:ext cx="0" cy="7523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19">
            <a:extLst>
              <a:ext uri="{FF2B5EF4-FFF2-40B4-BE49-F238E27FC236}">
                <a16:creationId xmlns:a16="http://schemas.microsoft.com/office/drawing/2014/main" id="{0101771B-8125-FE48-5B38-72C58A9BC083}"/>
              </a:ext>
            </a:extLst>
          </p:cNvPr>
          <p:cNvCxnSpPr>
            <a:cxnSpLocks/>
          </p:cNvCxnSpPr>
          <p:nvPr userDrawn="1"/>
        </p:nvCxnSpPr>
        <p:spPr>
          <a:xfrm>
            <a:off x="6103462" y="6138264"/>
            <a:ext cx="0" cy="7523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xão reta 19">
            <a:extLst>
              <a:ext uri="{FF2B5EF4-FFF2-40B4-BE49-F238E27FC236}">
                <a16:creationId xmlns:a16="http://schemas.microsoft.com/office/drawing/2014/main" id="{5B73D543-EB07-51F4-C8CC-54DA87DF9E9D}"/>
              </a:ext>
            </a:extLst>
          </p:cNvPr>
          <p:cNvCxnSpPr>
            <a:cxnSpLocks/>
          </p:cNvCxnSpPr>
          <p:nvPr userDrawn="1"/>
        </p:nvCxnSpPr>
        <p:spPr>
          <a:xfrm>
            <a:off x="7805782" y="6138264"/>
            <a:ext cx="0" cy="7523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19">
            <a:extLst>
              <a:ext uri="{FF2B5EF4-FFF2-40B4-BE49-F238E27FC236}">
                <a16:creationId xmlns:a16="http://schemas.microsoft.com/office/drawing/2014/main" id="{9F05F5DB-BE3C-6766-661B-FDB73BE03B27}"/>
              </a:ext>
            </a:extLst>
          </p:cNvPr>
          <p:cNvCxnSpPr>
            <a:cxnSpLocks/>
          </p:cNvCxnSpPr>
          <p:nvPr userDrawn="1"/>
        </p:nvCxnSpPr>
        <p:spPr>
          <a:xfrm>
            <a:off x="9509890" y="6138264"/>
            <a:ext cx="0" cy="7523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85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çõ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2159B4F-F910-41AC-B1AB-DADBE0A0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078EAD-78AC-4A4D-BFFA-6FDC7D2BF87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FC0C1F7-4DE3-46F8-9FBE-D934B112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2F31ABE-73E4-4860-B95F-51156174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7EA983-9916-476D-9AF7-52D4899EAE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B7AF5CB-BC22-45E2-9171-8E654C088BED}"/>
              </a:ext>
            </a:extLst>
          </p:cNvPr>
          <p:cNvSpPr/>
          <p:nvPr userDrawn="1"/>
        </p:nvSpPr>
        <p:spPr>
          <a:xfrm>
            <a:off x="0" y="1715779"/>
            <a:ext cx="12192000" cy="2810040"/>
          </a:xfrm>
          <a:prstGeom prst="rect">
            <a:avLst/>
          </a:prstGeom>
          <a:solidFill>
            <a:srgbClr val="F2F2F2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5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A5CAFB-B9AC-4F8D-8346-4F6D2D4CD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64" y="6278532"/>
            <a:ext cx="563932" cy="41523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3814D4D-B5F4-4EB3-9356-B2530DDBD57F}"/>
              </a:ext>
            </a:extLst>
          </p:cNvPr>
          <p:cNvSpPr txBox="1">
            <a:spLocks/>
          </p:cNvSpPr>
          <p:nvPr userDrawn="1"/>
        </p:nvSpPr>
        <p:spPr>
          <a:xfrm>
            <a:off x="11397672" y="6328641"/>
            <a:ext cx="565727" cy="365125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AD0099-E6EC-4F21-B1E9-1EF4EA7765DF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682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B44E2-CDA4-408E-9FC4-EAB268E9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3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final_Mestrados_Reabil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DF4E25-C192-4799-AD9A-DE746CA53E1D}"/>
              </a:ext>
            </a:extLst>
          </p:cNvPr>
          <p:cNvGrpSpPr/>
          <p:nvPr userDrawn="1"/>
        </p:nvGrpSpPr>
        <p:grpSpPr>
          <a:xfrm>
            <a:off x="0" y="5754645"/>
            <a:ext cx="12192000" cy="1103355"/>
            <a:chOff x="0" y="5754645"/>
            <a:chExt cx="12192000" cy="1103355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F1E202B5-14CB-4BF3-99D0-492426C8B016}"/>
                </a:ext>
              </a:extLst>
            </p:cNvPr>
            <p:cNvGrpSpPr/>
            <p:nvPr userDrawn="1"/>
          </p:nvGrpSpPr>
          <p:grpSpPr>
            <a:xfrm>
              <a:off x="0" y="5754645"/>
              <a:ext cx="12192000" cy="1103355"/>
              <a:chOff x="0" y="5781397"/>
              <a:chExt cx="12192000" cy="1103355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6228177-7870-47A3-AD48-DE5129EBF38E}"/>
                  </a:ext>
                </a:extLst>
              </p:cNvPr>
              <p:cNvSpPr/>
              <p:nvPr/>
            </p:nvSpPr>
            <p:spPr>
              <a:xfrm>
                <a:off x="0" y="5781397"/>
                <a:ext cx="12192000" cy="1103355"/>
              </a:xfrm>
              <a:prstGeom prst="rect">
                <a:avLst/>
              </a:prstGeom>
              <a:solidFill>
                <a:schemeClr val="bg1">
                  <a:lumMod val="95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PT" sz="5400" b="1" dirty="0"/>
              </a:p>
            </p:txBody>
          </p:sp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56E91730-A2BC-488E-9B67-B7FC88C8E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537" y="5894915"/>
                <a:ext cx="1391920" cy="565468"/>
              </a:xfrm>
              <a:prstGeom prst="rect">
                <a:avLst/>
              </a:prstGeom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2CA4BE18-CEB6-420C-A016-503B72689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1958" y="5941770"/>
                <a:ext cx="1494790" cy="523177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D00493E1-7D28-4280-8249-5A3C56228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530" y="6089355"/>
                <a:ext cx="1777387" cy="479005"/>
              </a:xfrm>
              <a:prstGeom prst="rect">
                <a:avLst/>
              </a:prstGeom>
            </p:spPr>
          </p:pic>
          <p:pic>
            <p:nvPicPr>
              <p:cNvPr id="12" name="Imagem 11" descr="Uma imagem com objeto&#10;&#10;Descrição gerada automaticamente">
                <a:extLst>
                  <a:ext uri="{FF2B5EF4-FFF2-40B4-BE49-F238E27FC236}">
                    <a16:creationId xmlns:a16="http://schemas.microsoft.com/office/drawing/2014/main" id="{D504FE8E-EB8C-4044-93FC-D894229E85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956"/>
              <a:stretch/>
            </p:blipFill>
            <p:spPr>
              <a:xfrm>
                <a:off x="130111" y="6116530"/>
                <a:ext cx="1270161" cy="479006"/>
              </a:xfrm>
              <a:prstGeom prst="rect">
                <a:avLst/>
              </a:prstGeom>
            </p:spPr>
          </p:pic>
          <p:pic>
            <p:nvPicPr>
              <p:cNvPr id="13" name="Picture 2" descr="Resultado de imagem para FCT p2020">
                <a:extLst>
                  <a:ext uri="{FF2B5EF4-FFF2-40B4-BE49-F238E27FC236}">
                    <a16:creationId xmlns:a16="http://schemas.microsoft.com/office/drawing/2014/main" id="{D570E898-B478-40FD-B391-500EF83C2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5030" y="6000113"/>
                <a:ext cx="1497171" cy="501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COMPETE 20200">
                <a:extLst>
                  <a:ext uri="{FF2B5EF4-FFF2-40B4-BE49-F238E27FC236}">
                    <a16:creationId xmlns:a16="http://schemas.microsoft.com/office/drawing/2014/main" id="{47AFDBD5-7222-4F0B-BFC9-6DFDE237AC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D"/>
                  </a:clrFrom>
                  <a:clrTo>
                    <a:srgbClr val="FFFF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6531" y="5998935"/>
                <a:ext cx="1481097" cy="558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FA593B0-37E2-48B3-9B09-AD2E7B3753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55656" y="5788674"/>
              <a:ext cx="1209239" cy="890385"/>
            </a:xfrm>
            <a:prstGeom prst="rect">
              <a:avLst/>
            </a:prstGeom>
          </p:spPr>
        </p:pic>
      </p:grpSp>
      <p:pic>
        <p:nvPicPr>
          <p:cNvPr id="3" name="Picture 4" descr="Bosch Logo – PNG e Vetor – Download de Logo">
            <a:extLst>
              <a:ext uri="{FF2B5EF4-FFF2-40B4-BE49-F238E27FC236}">
                <a16:creationId xmlns:a16="http://schemas.microsoft.com/office/drawing/2014/main" id="{FE6E77DA-390D-8D00-BF70-888AA7CB3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246" y="6079878"/>
            <a:ext cx="1297311" cy="2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final_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D0EC17F-43E4-4F51-B4D7-FB33A16666CE}"/>
              </a:ext>
            </a:extLst>
          </p:cNvPr>
          <p:cNvGrpSpPr/>
          <p:nvPr userDrawn="1"/>
        </p:nvGrpSpPr>
        <p:grpSpPr>
          <a:xfrm>
            <a:off x="0" y="5754645"/>
            <a:ext cx="12192000" cy="1103355"/>
            <a:chOff x="0" y="5781397"/>
            <a:chExt cx="12192000" cy="110335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3956C894-7728-43D9-AB99-A7A9C36ED8AA}"/>
                </a:ext>
              </a:extLst>
            </p:cNvPr>
            <p:cNvSpPr/>
            <p:nvPr/>
          </p:nvSpPr>
          <p:spPr>
            <a:xfrm>
              <a:off x="0" y="5781397"/>
              <a:ext cx="12192000" cy="1103355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PT" sz="5400" b="1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E554C3C-41C1-44BE-832B-2CD5E805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8571" y="5921301"/>
              <a:ext cx="1369953" cy="556544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1140FD2-9946-4510-A974-7B2497A31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5191" y="5969013"/>
              <a:ext cx="1317489" cy="461121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504EFE2-CBAD-42AA-A8F5-5F0EC32A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778" y="6108991"/>
              <a:ext cx="1640311" cy="442063"/>
            </a:xfrm>
            <a:prstGeom prst="rect">
              <a:avLst/>
            </a:prstGeom>
          </p:spPr>
        </p:pic>
        <p:pic>
          <p:nvPicPr>
            <p:cNvPr id="13" name="Imagem 12" descr="Uma imagem com objeto&#10;&#10;Descrição gerada automaticamente">
              <a:extLst>
                <a:ext uri="{FF2B5EF4-FFF2-40B4-BE49-F238E27FC236}">
                  <a16:creationId xmlns:a16="http://schemas.microsoft.com/office/drawing/2014/main" id="{AD1F2E7A-C874-493F-9393-703375C20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956"/>
            <a:stretch/>
          </p:blipFill>
          <p:spPr>
            <a:xfrm>
              <a:off x="130111" y="6070612"/>
              <a:ext cx="1391920" cy="524924"/>
            </a:xfrm>
            <a:prstGeom prst="rect">
              <a:avLst/>
            </a:prstGeom>
          </p:spPr>
        </p:pic>
        <p:pic>
          <p:nvPicPr>
            <p:cNvPr id="14" name="Picture 2" descr="Resultado de imagem para FCT p2020">
              <a:extLst>
                <a:ext uri="{FF2B5EF4-FFF2-40B4-BE49-F238E27FC236}">
                  <a16:creationId xmlns:a16="http://schemas.microsoft.com/office/drawing/2014/main" id="{A8296047-8A5B-490E-BC4C-F1AE5E0EB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708" y="6127630"/>
              <a:ext cx="1320484" cy="442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Resultado de imagem para COMPETE 20200">
              <a:extLst>
                <a:ext uri="{FF2B5EF4-FFF2-40B4-BE49-F238E27FC236}">
                  <a16:creationId xmlns:a16="http://schemas.microsoft.com/office/drawing/2014/main" id="{4B18E976-9883-4646-88C0-2BA7C5002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088" y="6049997"/>
              <a:ext cx="1379212" cy="51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Resultado de imagem para mit portugal">
              <a:extLst>
                <a:ext uri="{FF2B5EF4-FFF2-40B4-BE49-F238E27FC236}">
                  <a16:creationId xmlns:a16="http://schemas.microsoft.com/office/drawing/2014/main" id="{85B61A7A-3405-4C82-96E2-B6C1ED72C14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269" y="6127630"/>
              <a:ext cx="1530792" cy="31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08BC518E-5411-465F-A11B-78E849590DA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05" y="327731"/>
            <a:ext cx="7397590" cy="4931727"/>
          </a:xfrm>
          <a:prstGeom prst="rect">
            <a:avLst/>
          </a:prstGeom>
        </p:spPr>
      </p:pic>
      <p:pic>
        <p:nvPicPr>
          <p:cNvPr id="3" name="Picture 4" descr="Bosch Logo – PNG e Vetor – Download de Logo">
            <a:extLst>
              <a:ext uri="{FF2B5EF4-FFF2-40B4-BE49-F238E27FC236}">
                <a16:creationId xmlns:a16="http://schemas.microsoft.com/office/drawing/2014/main" id="{2ABEF8CA-5BAB-7961-1F76-3E1983E66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008" y="6043860"/>
            <a:ext cx="1296508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03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5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61" r:id="rId5"/>
    <p:sldLayoutId id="2147483658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A_6352836A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media" Target="../media/media2.mp4"/><Relationship Id="rId7" Type="http://schemas.openxmlformats.org/officeDocument/2006/relationships/image" Target="../media/image850.png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6" Type="http://schemas.openxmlformats.org/officeDocument/2006/relationships/customXml" Target="../ink/ink47.xml"/><Relationship Id="rId5" Type="http://schemas.microsoft.com/office/2018/10/relationships/comments" Target="../comments/modernComment_12C_F65C009B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8/10/relationships/comments" Target="../comments/modernComment_12D_9DCD083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8/10/relationships/comments" Target="../comments/modernComment_12E_3FEDFCA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microsoft.com/office/2018/10/relationships/comments" Target="../comments/modernComment_10C_83261C8B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jpeg"/><Relationship Id="rId4" Type="http://schemas.openxmlformats.org/officeDocument/2006/relationships/hyperlink" Target="https://doi.org/10.1145/3631700.366487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microsoft.com/office/2018/10/relationships/comments" Target="../comments/modernComment_128_C7EBB53A.xml"/><Relationship Id="rId1" Type="http://schemas.openxmlformats.org/officeDocument/2006/relationships/slideLayout" Target="../slideLayouts/slideLayout3.xml"/><Relationship Id="rId5" Type="http://schemas.openxmlformats.org/officeDocument/2006/relationships/customXml" Target="../ink/ink49.xml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B_9F51767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microsoft.com/office/2018/10/relationships/comments" Target="../comments/modernComment_11C_436752FD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3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16.png"/><Relationship Id="rId21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customXml" Target="../ink/ink4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2" Type="http://schemas.microsoft.com/office/2018/10/relationships/comments" Target="../comments/modernComment_122_99676AE2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22.png"/><Relationship Id="rId24" Type="http://schemas.openxmlformats.org/officeDocument/2006/relationships/customXml" Target="../ink/ink10.xml"/><Relationship Id="rId5" Type="http://schemas.openxmlformats.org/officeDocument/2006/relationships/image" Target="../media/image18.sv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10" Type="http://schemas.openxmlformats.org/officeDocument/2006/relationships/customXml" Target="../ink/ink3.xml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9" Type="http://schemas.openxmlformats.org/officeDocument/2006/relationships/image" Target="../media/image43.png"/><Relationship Id="rId21" Type="http://schemas.openxmlformats.org/officeDocument/2006/relationships/image" Target="../media/image39.png"/><Relationship Id="rId34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customXml" Target="../ink/ink15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customXml" Target="../ink/ink25.xml"/><Relationship Id="rId38" Type="http://schemas.openxmlformats.org/officeDocument/2006/relationships/image" Target="../media/image48.png"/><Relationship Id="rId2" Type="http://schemas.openxmlformats.org/officeDocument/2006/relationships/image" Target="../media/image19.png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11" Type="http://schemas.openxmlformats.org/officeDocument/2006/relationships/image" Target="../media/image34.png"/><Relationship Id="rId24" Type="http://schemas.openxmlformats.org/officeDocument/2006/relationships/customXml" Target="../ink/ink21.xml"/><Relationship Id="rId32" Type="http://schemas.openxmlformats.org/officeDocument/2006/relationships/image" Target="../media/image45.png"/><Relationship Id="rId37" Type="http://schemas.openxmlformats.org/officeDocument/2006/relationships/customXml" Target="../ink/ink27.xml"/><Relationship Id="rId5" Type="http://schemas.openxmlformats.org/officeDocument/2006/relationships/image" Target="../media/image18.sv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image" Target="../media/image31.png"/><Relationship Id="rId36" Type="http://schemas.openxmlformats.org/officeDocument/2006/relationships/image" Target="../media/image47.png"/><Relationship Id="rId10" Type="http://schemas.openxmlformats.org/officeDocument/2006/relationships/customXml" Target="../ink/ink14.xml"/><Relationship Id="rId19" Type="http://schemas.openxmlformats.org/officeDocument/2006/relationships/image" Target="../media/image38.png"/><Relationship Id="rId31" Type="http://schemas.openxmlformats.org/officeDocument/2006/relationships/customXml" Target="../ink/ink24.xml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42.png"/><Relationship Id="rId30" Type="http://schemas.openxmlformats.org/officeDocument/2006/relationships/image" Target="../media/image44.png"/><Relationship Id="rId35" Type="http://schemas.openxmlformats.org/officeDocument/2006/relationships/customXml" Target="../ink/ink26.xml"/><Relationship Id="rId8" Type="http://schemas.openxmlformats.org/officeDocument/2006/relationships/customXml" Target="../ink/ink13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customXml" Target="../ink/ink31.xml"/><Relationship Id="rId1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63.png"/><Relationship Id="rId12" Type="http://schemas.microsoft.com/office/2007/relationships/hdphoto" Target="../media/hdphoto2.wdp"/><Relationship Id="rId17" Type="http://schemas.openxmlformats.org/officeDocument/2006/relationships/image" Target="../media/image53.png"/><Relationship Id="rId2" Type="http://schemas.openxmlformats.org/officeDocument/2006/relationships/image" Target="../media/image49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9.xml"/><Relationship Id="rId11" Type="http://schemas.openxmlformats.org/officeDocument/2006/relationships/image" Target="../media/image52.png"/><Relationship Id="rId5" Type="http://schemas.openxmlformats.org/officeDocument/2006/relationships/image" Target="../media/image59.png"/><Relationship Id="rId15" Type="http://schemas.openxmlformats.org/officeDocument/2006/relationships/customXml" Target="../ink/ink32.xml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customXml" Target="../ink/ink28.xml"/><Relationship Id="rId9" Type="http://schemas.openxmlformats.org/officeDocument/2006/relationships/image" Target="../media/image64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6.png"/><Relationship Id="rId3" Type="http://schemas.microsoft.com/office/2018/10/relationships/comments" Target="../comments/modernComment_12A_FA9E1D80.xml"/><Relationship Id="rId7" Type="http://schemas.openxmlformats.org/officeDocument/2006/relationships/customXml" Target="../ink/ink33.xml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9.png"/><Relationship Id="rId1" Type="http://schemas.openxmlformats.org/officeDocument/2006/relationships/tags" Target="../tags/tag1.xml"/><Relationship Id="rId6" Type="http://schemas.openxmlformats.org/officeDocument/2006/relationships/image" Target="../media/image61.png"/><Relationship Id="rId11" Type="http://schemas.openxmlformats.org/officeDocument/2006/relationships/image" Target="../media/image62.pn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10" Type="http://schemas.openxmlformats.org/officeDocument/2006/relationships/customXml" Target="../ink/ink35.xml"/><Relationship Id="rId4" Type="http://schemas.openxmlformats.org/officeDocument/2006/relationships/image" Target="../media/image58.png"/><Relationship Id="rId9" Type="http://schemas.openxmlformats.org/officeDocument/2006/relationships/customXml" Target="../ink/ink34.xml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customXml" Target="../ink/ink39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microsoft.com/office/2018/10/relationships/comments" Target="../comments/modernComment_12B_F84222D0.xml"/><Relationship Id="rId21" Type="http://schemas.openxmlformats.org/officeDocument/2006/relationships/customXml" Target="../ink/ink43.xml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tags" Target="../tags/tag2.xml"/><Relationship Id="rId6" Type="http://schemas.openxmlformats.org/officeDocument/2006/relationships/customXml" Target="../ink/ink37.xml"/><Relationship Id="rId11" Type="http://schemas.openxmlformats.org/officeDocument/2006/relationships/customXml" Target="../ink/ink38.xml"/><Relationship Id="rId24" Type="http://schemas.openxmlformats.org/officeDocument/2006/relationships/image" Target="../media/image83.png"/><Relationship Id="rId5" Type="http://schemas.openxmlformats.org/officeDocument/2006/relationships/image" Target="../media/image72.png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75.png"/><Relationship Id="rId19" Type="http://schemas.openxmlformats.org/officeDocument/2006/relationships/customXml" Target="../ink/ink42.xml"/><Relationship Id="rId4" Type="http://schemas.openxmlformats.org/officeDocument/2006/relationships/customXml" Target="../ink/ink36.xml"/><Relationship Id="rId9" Type="http://schemas.openxmlformats.org/officeDocument/2006/relationships/image" Target="../media/image74.png"/><Relationship Id="rId14" Type="http://schemas.openxmlformats.org/officeDocument/2006/relationships/image" Target="../media/image78.png"/><Relationship Id="rId22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video" Target="../media/media1.mp4"/><Relationship Id="rId7" Type="http://schemas.openxmlformats.org/officeDocument/2006/relationships/customXml" Target="../ink/ink46.xml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image" Target="../media/image76.png"/><Relationship Id="rId5" Type="http://schemas.microsoft.com/office/2018/10/relationships/comments" Target="../comments/modernComment_125_816E8C3D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E6B3D-258B-70FA-0374-7FAD694D68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7049" y="4050548"/>
            <a:ext cx="10882574" cy="1326125"/>
          </a:xfr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PT" sz="1800" b="1" dirty="0">
                <a:solidFill>
                  <a:schemeClr val="tx1"/>
                </a:solidFill>
                <a:cs typeface="Arial"/>
              </a:rPr>
              <a:t>Mestrado em Engenharia Informática</a:t>
            </a:r>
            <a:br>
              <a:rPr lang="pt-PT" sz="1800" b="1" dirty="0">
                <a:solidFill>
                  <a:schemeClr val="tx1"/>
                </a:solidFill>
                <a:cs typeface="Arial"/>
              </a:rPr>
            </a:br>
            <a:r>
              <a:rPr lang="pt-PT" sz="1800" b="1" dirty="0">
                <a:solidFill>
                  <a:schemeClr val="tx1"/>
                </a:solidFill>
                <a:cs typeface="Arial"/>
              </a:rPr>
              <a:t>Ana Paula Oliveira Henriques</a:t>
            </a:r>
            <a:endParaRPr lang="en-US" sz="1800" dirty="0">
              <a:solidFill>
                <a:schemeClr val="tx1"/>
              </a:solidFill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solidFill>
                  <a:schemeClr val="tx1"/>
                </a:solidFill>
                <a:cs typeface="Arial"/>
              </a:rPr>
              <a:t>Advisors: Professor Doctor Cristina Santos, Doctorate Student Cristiana Pinheiro</a:t>
            </a:r>
            <a:endParaRPr lang="en-GB" sz="4800" dirty="0">
              <a:solidFill>
                <a:schemeClr val="tx1"/>
              </a:solidFill>
              <a:cs typeface="Arial" panose="020B060402020202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0BB388-5574-E756-104D-4C751103E460}"/>
              </a:ext>
            </a:extLst>
          </p:cNvPr>
          <p:cNvSpPr txBox="1"/>
          <p:nvPr/>
        </p:nvSpPr>
        <p:spPr>
          <a:xfrm>
            <a:off x="590971" y="1927478"/>
            <a:ext cx="10882574" cy="193899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ea typeface="NewsGotT" charset="0"/>
                <a:cs typeface="Arial"/>
              </a:rPr>
              <a:t>Combining a virtual reality-based environment with mirror training to improve movement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E1C2E-A041-80EE-0F7C-85C287960ADA}"/>
              </a:ext>
            </a:extLst>
          </p:cNvPr>
          <p:cNvSpPr txBox="1"/>
          <p:nvPr/>
        </p:nvSpPr>
        <p:spPr>
          <a:xfrm>
            <a:off x="5310161" y="4943248"/>
            <a:ext cx="6099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PT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2024</a:t>
            </a:r>
            <a:endParaRPr lang="en-P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33A318-777E-95C0-BEE7-57D3CBFD2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35" y="5977263"/>
            <a:ext cx="2951019" cy="7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21"/>
    </mc:Choice>
    <mc:Fallback>
      <p:transition spd="slow" advTm="22721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2465-7E58-C46C-26F6-C685C172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550A5874-ED03-62F8-D8B5-9EBA80A0EC57}"/>
              </a:ext>
            </a:extLst>
          </p:cNvPr>
          <p:cNvSpPr/>
          <p:nvPr/>
        </p:nvSpPr>
        <p:spPr>
          <a:xfrm>
            <a:off x="6096000" y="4290470"/>
            <a:ext cx="4460074" cy="1606605"/>
          </a:xfrm>
          <a:prstGeom prst="roundRect">
            <a:avLst>
              <a:gd name="adj" fmla="val 10569"/>
            </a:avLst>
          </a:prstGeom>
          <a:solidFill>
            <a:srgbClr val="009051"/>
          </a:solidFill>
          <a:ln w="38100">
            <a:solidFill>
              <a:srgbClr val="00905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600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C88ADD-2CEF-7D37-8E8D-2A03751D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000"/>
              <a:t>Experimental Protocol: </a:t>
            </a:r>
            <a:r>
              <a:rPr lang="en-GB" sz="3000" b="0"/>
              <a:t>Parkinson’s case study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DFEB252C-7880-5F99-40B6-BAC335BEE829}"/>
                  </a:ext>
                </a:extLst>
              </p14:cNvPr>
              <p14:cNvContentPartPr/>
              <p14:nvPr/>
            </p14:nvContentPartPr>
            <p14:xfrm>
              <a:off x="-267758" y="1251195"/>
              <a:ext cx="12095" cy="12095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DFEB252C-7880-5F99-40B6-BAC335BEE8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70133" y="1049612"/>
                <a:ext cx="610798" cy="41123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C66B8D7-1B1A-89FD-6FFA-9765BB5CB72F}"/>
              </a:ext>
            </a:extLst>
          </p:cNvPr>
          <p:cNvSpPr txBox="1"/>
          <p:nvPr/>
        </p:nvSpPr>
        <p:spPr>
          <a:xfrm>
            <a:off x="5979395" y="1113962"/>
            <a:ext cx="38058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GB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n-GB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67 years old       </a:t>
            </a:r>
          </a:p>
          <a:p>
            <a:pPr algn="just" fontAlgn="base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1.7 meters</a:t>
            </a:r>
            <a:endParaRPr lang="en-GB" sz="1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Hoehn &amp; Yahr Scale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1.5 (Mild)</a:t>
            </a:r>
            <a:endParaRPr lang="en-GB" sz="1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GB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UPDRS III Scale</a:t>
            </a:r>
            <a:r>
              <a:rPr lang="en-GB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C59059-AE99-88E8-1E19-70B45A5EC555}"/>
              </a:ext>
            </a:extLst>
          </p:cNvPr>
          <p:cNvGrpSpPr/>
          <p:nvPr/>
        </p:nvGrpSpPr>
        <p:grpSpPr>
          <a:xfrm>
            <a:off x="6093298" y="2083357"/>
            <a:ext cx="2215594" cy="1418020"/>
            <a:chOff x="3679873" y="1659066"/>
            <a:chExt cx="1971625" cy="1299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517C49-A9F7-7A49-2581-C40AFF5E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4417" r="65679"/>
            <a:stretch/>
          </p:blipFill>
          <p:spPr>
            <a:xfrm>
              <a:off x="3679873" y="2354810"/>
              <a:ext cx="1971622" cy="6038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7BE1FA0-43C4-3243-CA56-91BFF61E1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64871" b="68763"/>
            <a:stretch/>
          </p:blipFill>
          <p:spPr>
            <a:xfrm>
              <a:off x="3679873" y="1659066"/>
              <a:ext cx="1971625" cy="737294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EBB77A0-B489-FA07-22D1-6A9D75567945}"/>
              </a:ext>
            </a:extLst>
          </p:cNvPr>
          <p:cNvGrpSpPr/>
          <p:nvPr/>
        </p:nvGrpSpPr>
        <p:grpSpPr>
          <a:xfrm>
            <a:off x="8509141" y="2129565"/>
            <a:ext cx="2908277" cy="1280674"/>
            <a:chOff x="9533839" y="1680949"/>
            <a:chExt cx="2414542" cy="12806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CED4A8-89B3-44AF-EBED-A08DF1AAC70E}"/>
                </a:ext>
              </a:extLst>
            </p:cNvPr>
            <p:cNvSpPr txBox="1"/>
            <p:nvPr/>
          </p:nvSpPr>
          <p:spPr>
            <a:xfrm>
              <a:off x="9533840" y="1680949"/>
              <a:ext cx="241454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/>
              <a:r>
                <a:rPr lang="en-GB" sz="1600" b="1" dirty="0">
                  <a:solidFill>
                    <a:srgbClr val="0054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SESSION C ONLY, ONLY THE ACTIVITY OF LIFTING THE LEG</a:t>
              </a:r>
              <a:endParaRPr lang="en-GB" sz="1600" i="0" dirty="0">
                <a:solidFill>
                  <a:srgbClr val="00549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CE8B1D-87E9-2917-B7B5-8B206CAAA404}"/>
                </a:ext>
              </a:extLst>
            </p:cNvPr>
            <p:cNvSpPr txBox="1"/>
            <p:nvPr/>
          </p:nvSpPr>
          <p:spPr>
            <a:xfrm>
              <a:off x="9533839" y="2438403"/>
              <a:ext cx="23618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/>
              <a:r>
                <a:rPr lang="en-GB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Total duration of </a:t>
              </a:r>
              <a:r>
                <a:rPr lang="en-GB" sz="1400" b="1" dirty="0">
                  <a:solidFill>
                    <a:srgbClr val="0054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r>
                <a:rPr lang="en-GB" sz="1400" b="1" i="0" dirty="0">
                  <a:solidFill>
                    <a:srgbClr val="00549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minutes</a:t>
              </a:r>
              <a:r>
                <a:rPr lang="en-GB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, with a rest period 3 minutes.</a:t>
              </a:r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01CC90-1214-7552-9C57-A8B6837A064A}"/>
              </a:ext>
            </a:extLst>
          </p:cNvPr>
          <p:cNvCxnSpPr>
            <a:cxnSpLocks/>
          </p:cNvCxnSpPr>
          <p:nvPr/>
        </p:nvCxnSpPr>
        <p:spPr>
          <a:xfrm>
            <a:off x="8428467" y="2063093"/>
            <a:ext cx="0" cy="1449480"/>
          </a:xfrm>
          <a:prstGeom prst="line">
            <a:avLst/>
          </a:prstGeom>
          <a:ln w="57150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CD2108B-79EF-4EE7-46A7-9AAA329E1DC3}"/>
              </a:ext>
            </a:extLst>
          </p:cNvPr>
          <p:cNvGrpSpPr/>
          <p:nvPr/>
        </p:nvGrpSpPr>
        <p:grpSpPr>
          <a:xfrm>
            <a:off x="6093298" y="3608451"/>
            <a:ext cx="4460074" cy="941768"/>
            <a:chOff x="313422" y="3209519"/>
            <a:chExt cx="4460074" cy="1136206"/>
          </a:xfrm>
          <a:solidFill>
            <a:schemeClr val="bg1"/>
          </a:solidFill>
        </p:grpSpPr>
        <p:sp>
          <p:nvSpPr>
            <p:cNvPr id="118" name="Retângulo: Cantos Arredondados 19">
              <a:extLst>
                <a:ext uri="{FF2B5EF4-FFF2-40B4-BE49-F238E27FC236}">
                  <a16:creationId xmlns:a16="http://schemas.microsoft.com/office/drawing/2014/main" id="{1FE7D66F-F907-D45F-3948-7C01F7393530}"/>
                </a:ext>
              </a:extLst>
            </p:cNvPr>
            <p:cNvSpPr/>
            <p:nvPr/>
          </p:nvSpPr>
          <p:spPr>
            <a:xfrm>
              <a:off x="313422" y="3402079"/>
              <a:ext cx="4460074" cy="943646"/>
            </a:xfrm>
            <a:prstGeom prst="roundRect">
              <a:avLst>
                <a:gd name="adj" fmla="val 8041"/>
              </a:avLst>
            </a:prstGeom>
            <a:grpFill/>
            <a:ln w="28575">
              <a:solidFill>
                <a:srgbClr val="00905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CaixaDeTexto 14">
              <a:extLst>
                <a:ext uri="{FF2B5EF4-FFF2-40B4-BE49-F238E27FC236}">
                  <a16:creationId xmlns:a16="http://schemas.microsoft.com/office/drawing/2014/main" id="{1F21C74C-A377-1551-AE20-AA5498319A5F}"/>
                </a:ext>
              </a:extLst>
            </p:cNvPr>
            <p:cNvSpPr txBox="1"/>
            <p:nvPr/>
          </p:nvSpPr>
          <p:spPr>
            <a:xfrm>
              <a:off x="371633" y="3628017"/>
              <a:ext cx="4343652" cy="668377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Lifting the leg</a:t>
              </a:r>
              <a:r>
                <a:rPr lang="en-GB" sz="1500" dirty="0">
                  <a:latin typeface="Arial" panose="020B0604020202020204" pitchFamily="34" charset="0"/>
                  <a:cs typeface="Arial" panose="020B0604020202020204" pitchFamily="34" charset="0"/>
                </a:rPr>
                <a:t>: foot position and velocity;</a:t>
              </a:r>
            </a:p>
            <a:p>
              <a:r>
                <a:rPr lang="en-GB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+     Answers to VR and MI questionnaires.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E9828D7D-FD9C-CB39-B8CB-66658DFB3993}"/>
                </a:ext>
              </a:extLst>
            </p:cNvPr>
            <p:cNvSpPr/>
            <p:nvPr/>
          </p:nvSpPr>
          <p:spPr>
            <a:xfrm>
              <a:off x="608875" y="3209519"/>
              <a:ext cx="2130578" cy="370032"/>
            </a:xfrm>
            <a:prstGeom prst="roundRect">
              <a:avLst/>
            </a:prstGeom>
            <a:solidFill>
              <a:srgbClr val="009051"/>
            </a:solidFill>
            <a:ln>
              <a:solidFill>
                <a:srgbClr val="00905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Data Acquisition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CaixaDeTexto 14">
            <a:extLst>
              <a:ext uri="{FF2B5EF4-FFF2-40B4-BE49-F238E27FC236}">
                <a16:creationId xmlns:a16="http://schemas.microsoft.com/office/drawing/2014/main" id="{B336BC0C-CEF8-E2F3-79D0-DA69D5A75183}"/>
              </a:ext>
            </a:extLst>
          </p:cNvPr>
          <p:cNvSpPr txBox="1"/>
          <p:nvPr/>
        </p:nvSpPr>
        <p:spPr>
          <a:xfrm>
            <a:off x="6151509" y="4572196"/>
            <a:ext cx="4343652" cy="13106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GB" sz="1500" b="1" dirty="0">
                <a:solidFill>
                  <a:schemeClr val="bg1"/>
                </a:solidFill>
                <a:ea typeface="+mn-lt"/>
                <a:cs typeface="+mn-lt"/>
              </a:rPr>
              <a:t>Data Processing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ea typeface="+mn-lt"/>
                <a:cs typeface="+mn-lt"/>
              </a:rPr>
              <a:t>Segmentation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ea typeface="+mn-lt"/>
                <a:cs typeface="+mn-lt"/>
              </a:rPr>
              <a:t>Interpolation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ea typeface="+mn-lt"/>
                <a:cs typeface="+mn-lt"/>
              </a:rPr>
              <a:t>Normalization by height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ea typeface="+mn-lt"/>
                <a:cs typeface="+mn-lt"/>
              </a:rPr>
              <a:t>Mean curve and standard deviation</a:t>
            </a:r>
          </a:p>
        </p:txBody>
      </p:sp>
      <p:pic>
        <p:nvPicPr>
          <p:cNvPr id="3" name="WhatsApp Video 2024-11-29 at 6.12.18 PM">
            <a:hlinkClick r:id="" action="ppaction://media"/>
            <a:extLst>
              <a:ext uri="{FF2B5EF4-FFF2-40B4-BE49-F238E27FC236}">
                <a16:creationId xmlns:a16="http://schemas.microsoft.com/office/drawing/2014/main" id="{651BD59D-6C9D-8E10-312F-AA4B0FABDF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5368.138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61871" y="1035352"/>
            <a:ext cx="2831175" cy="5002322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7C1826E-2305-8705-B5FF-70B7C5A27958}"/>
              </a:ext>
            </a:extLst>
          </p:cNvPr>
          <p:cNvSpPr/>
          <p:nvPr/>
        </p:nvSpPr>
        <p:spPr>
          <a:xfrm>
            <a:off x="2714744" y="1280722"/>
            <a:ext cx="1465203" cy="391495"/>
          </a:xfrm>
          <a:prstGeom prst="roundRect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DEMO</a:t>
            </a:r>
            <a:endParaRPr lang="en-PT" sz="1300" b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769145-AAB2-4A17-B811-A317FB87836E}"/>
              </a:ext>
            </a:extLst>
          </p:cNvPr>
          <p:cNvGrpSpPr/>
          <p:nvPr/>
        </p:nvGrpSpPr>
        <p:grpSpPr>
          <a:xfrm>
            <a:off x="654764" y="4246579"/>
            <a:ext cx="2204153" cy="1330700"/>
            <a:chOff x="654764" y="4291265"/>
            <a:chExt cx="2204153" cy="112576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FF2B177-1764-5393-53C4-DA83888AAE2B}"/>
                </a:ext>
              </a:extLst>
            </p:cNvPr>
            <p:cNvSpPr/>
            <p:nvPr/>
          </p:nvSpPr>
          <p:spPr>
            <a:xfrm>
              <a:off x="654764" y="4291265"/>
              <a:ext cx="2204153" cy="1125769"/>
            </a:xfrm>
            <a:prstGeom prst="roundRect">
              <a:avLst>
                <a:gd name="adj" fmla="val 10137"/>
              </a:avLst>
            </a:prstGeom>
            <a:noFill/>
            <a:ln w="38100">
              <a:solidFill>
                <a:srgbClr val="00549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130AB7-8721-EEB3-589A-28C3DA611FA6}"/>
                </a:ext>
              </a:extLst>
            </p:cNvPr>
            <p:cNvSpPr txBox="1"/>
            <p:nvPr/>
          </p:nvSpPr>
          <p:spPr>
            <a:xfrm>
              <a:off x="706034" y="4400386"/>
              <a:ext cx="2101611" cy="91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Only the “lift your foot more” message is heard as negative feedback.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C44F5EB-571E-F87C-703C-BB1828E97B13}"/>
              </a:ext>
            </a:extLst>
          </p:cNvPr>
          <p:cNvSpPr txBox="1"/>
          <p:nvPr/>
        </p:nvSpPr>
        <p:spPr>
          <a:xfrm>
            <a:off x="654763" y="3367088"/>
            <a:ext cx="2204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GB" sz="1600" b="1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PARTIAL EFFECT OF MEDICATION</a:t>
            </a:r>
            <a:endParaRPr lang="en-GB" sz="1600" i="0" dirty="0">
              <a:solidFill>
                <a:srgbClr val="00549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2">
            <a:extLst>
              <a:ext uri="{FF2B5EF4-FFF2-40B4-BE49-F238E27FC236}">
                <a16:creationId xmlns:a16="http://schemas.microsoft.com/office/drawing/2014/main" id="{18E770F5-0BE5-6C29-7221-4C05018B1A8A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16" name="CaixaDeTexto 2">
            <a:extLst>
              <a:ext uri="{FF2B5EF4-FFF2-40B4-BE49-F238E27FC236}">
                <a16:creationId xmlns:a16="http://schemas.microsoft.com/office/drawing/2014/main" id="{9381A7D1-5CEE-9E7F-1336-8FE7FE94C1FD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State of Art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E9F6E6F4-945C-5D95-6F99-AE2F9B2B4F22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  <a:cs typeface="Arial"/>
              </a:rPr>
              <a:t>VRMT System</a:t>
            </a:r>
          </a:p>
        </p:txBody>
      </p:sp>
      <p:sp>
        <p:nvSpPr>
          <p:cNvPr id="27" name="CaixaDeTexto 2">
            <a:extLst>
              <a:ext uri="{FF2B5EF4-FFF2-40B4-BE49-F238E27FC236}">
                <a16:creationId xmlns:a16="http://schemas.microsoft.com/office/drawing/2014/main" id="{3C8BA51C-94D2-7C71-E333-D5B08FC576FB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</a:rPr>
              <a:t>Experimental Protocol</a:t>
            </a:r>
            <a:endParaRPr lang="en-GB" sz="1400" b="1" dirty="0">
              <a:solidFill>
                <a:srgbClr val="4A5959"/>
              </a:solidFill>
              <a:cs typeface="Arial"/>
            </a:endParaRPr>
          </a:p>
        </p:txBody>
      </p:sp>
      <p:sp>
        <p:nvSpPr>
          <p:cNvPr id="28" name="CaixaDeTexto 2">
            <a:extLst>
              <a:ext uri="{FF2B5EF4-FFF2-40B4-BE49-F238E27FC236}">
                <a16:creationId xmlns:a16="http://schemas.microsoft.com/office/drawing/2014/main" id="{0DA69830-0D52-6828-4978-E7AE420C2C26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32" name="CaixaDeTexto 2">
            <a:extLst>
              <a:ext uri="{FF2B5EF4-FFF2-40B4-BE49-F238E27FC236}">
                <a16:creationId xmlns:a16="http://schemas.microsoft.com/office/drawing/2014/main" id="{26F4876B-2BF2-AFFB-1082-0BE6A4235FEA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22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12"/>
    </mc:Choice>
    <mc:Fallback>
      <p:transition spd="slow" advTm="4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692" objId="3"/>
        <p14:stopEvt time="42912" objId="3"/>
      </p14:showEvtLst>
    </p:ext>
    <p:ext uri="{6950BFC3-D8DA-4A85-94F7-54DA5524770B}">
      <p188:commentRel xmlns:p188="http://schemas.microsoft.com/office/powerpoint/2018/8/main" r:id="rId5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2465-7E58-C46C-26F6-C685C172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88ADD-2CEF-7D37-8E8D-2A03751D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000" dirty="0"/>
              <a:t>Discussion of Results: </a:t>
            </a:r>
            <a:r>
              <a:rPr lang="en-GB" sz="3000" b="0" dirty="0"/>
              <a:t>Biomechanical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D7BA9D-2736-5DE5-A2D4-98540B7B5BC0}"/>
              </a:ext>
            </a:extLst>
          </p:cNvPr>
          <p:cNvSpPr/>
          <p:nvPr/>
        </p:nvSpPr>
        <p:spPr>
          <a:xfrm>
            <a:off x="486614" y="1442768"/>
            <a:ext cx="5910722" cy="307777"/>
          </a:xfrm>
          <a:prstGeom prst="rect">
            <a:avLst/>
          </a:prstGeom>
          <a:solidFill>
            <a:srgbClr val="005493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Healthy 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4AC92-4847-0119-FA11-A8506B37D136}"/>
              </a:ext>
            </a:extLst>
          </p:cNvPr>
          <p:cNvSpPr/>
          <p:nvPr/>
        </p:nvSpPr>
        <p:spPr>
          <a:xfrm>
            <a:off x="486614" y="1739757"/>
            <a:ext cx="5910722" cy="3851440"/>
          </a:xfrm>
          <a:prstGeom prst="rect">
            <a:avLst/>
          </a:prstGeom>
          <a:noFill/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500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FF5994-134F-3DB3-A9F6-E9C96EA01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474314"/>
              </p:ext>
            </p:extLst>
          </p:nvPr>
        </p:nvGraphicFramePr>
        <p:xfrm>
          <a:off x="618201" y="2034076"/>
          <a:ext cx="5623096" cy="3207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722">
                  <a:extLst>
                    <a:ext uri="{9D8B030D-6E8A-4147-A177-3AD203B41FA5}">
                      <a16:colId xmlns:a16="http://schemas.microsoft.com/office/drawing/2014/main" val="631953035"/>
                    </a:ext>
                  </a:extLst>
                </a:gridCol>
                <a:gridCol w="1263534">
                  <a:extLst>
                    <a:ext uri="{9D8B030D-6E8A-4147-A177-3AD203B41FA5}">
                      <a16:colId xmlns:a16="http://schemas.microsoft.com/office/drawing/2014/main" val="12470170"/>
                    </a:ext>
                  </a:extLst>
                </a:gridCol>
                <a:gridCol w="2387078">
                  <a:extLst>
                    <a:ext uri="{9D8B030D-6E8A-4147-A177-3AD203B41FA5}">
                      <a16:colId xmlns:a16="http://schemas.microsoft.com/office/drawing/2014/main" val="1469500936"/>
                    </a:ext>
                  </a:extLst>
                </a:gridCol>
                <a:gridCol w="854762">
                  <a:extLst>
                    <a:ext uri="{9D8B030D-6E8A-4147-A177-3AD203B41FA5}">
                      <a16:colId xmlns:a16="http://schemas.microsoft.com/office/drawing/2014/main" val="3188889382"/>
                    </a:ext>
                  </a:extLst>
                </a:gridCol>
              </a:tblGrid>
              <a:tr h="327017"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Symptom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Impactful Sessions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i="1" dirty="0"/>
                        <a:t>p</a:t>
                      </a:r>
                      <a:r>
                        <a:rPr lang="en-PT" sz="1500" i="1" dirty="0"/>
                        <a:t>-value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688235"/>
                  </a:ext>
                </a:extLst>
              </a:tr>
              <a:tr h="458144"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Lifting the leg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Slow movements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Session A </a:t>
                      </a:r>
                      <a:r>
                        <a:rPr lang="en-GB" sz="1500" b="0" dirty="0"/>
                        <a:t>(just AO)</a:t>
                      </a:r>
                    </a:p>
                    <a:p>
                      <a:pPr algn="ctr"/>
                      <a:r>
                        <a:rPr lang="en-GB" sz="1500" b="1" dirty="0"/>
                        <a:t>Session C </a:t>
                      </a:r>
                      <a:r>
                        <a:rPr lang="en-GB" sz="1500" b="0" dirty="0"/>
                        <a:t>(</a:t>
                      </a:r>
                      <a:r>
                        <a:rPr lang="en-GB" sz="1500" b="0" dirty="0" err="1"/>
                        <a:t>AO+MI+Feedback</a:t>
                      </a:r>
                      <a:r>
                        <a:rPr lang="en-GB" sz="1500" b="0" dirty="0"/>
                        <a:t>)</a:t>
                      </a:r>
                      <a:endParaRPr lang="en-PT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T" sz="1500" b="1" dirty="0"/>
                        <a:t>&lt;0.001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83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Raising from a chair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Balance Impairments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Session C </a:t>
                      </a:r>
                      <a:r>
                        <a:rPr lang="en-GB" sz="1500" b="0" dirty="0"/>
                        <a:t>(</a:t>
                      </a:r>
                      <a:r>
                        <a:rPr lang="en-GB" sz="1500" b="0" dirty="0" err="1"/>
                        <a:t>AO+MI+Feedback</a:t>
                      </a:r>
                      <a:r>
                        <a:rPr lang="en-GB" sz="1500" b="0" dirty="0"/>
                        <a:t>)</a:t>
                      </a:r>
                      <a:endParaRPr lang="en-PT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0.489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3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Stretiching arms forward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Tremors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No significant changes</a:t>
                      </a:r>
                      <a:endParaRPr lang="en-PT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0.983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23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T" sz="1500" dirty="0"/>
                        <a:t>Nose Touching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Session A </a:t>
                      </a:r>
                      <a:r>
                        <a:rPr lang="en-GB" sz="1500" b="0" dirty="0"/>
                        <a:t>(just AO)</a:t>
                      </a:r>
                    </a:p>
                    <a:p>
                      <a:pPr algn="ctr"/>
                      <a:r>
                        <a:rPr lang="en-GB" sz="1500" b="1" dirty="0"/>
                        <a:t>Session B </a:t>
                      </a:r>
                      <a:r>
                        <a:rPr lang="en-GB" sz="1500" b="0" dirty="0"/>
                        <a:t>(AO+MI)</a:t>
                      </a:r>
                      <a:endParaRPr lang="en-PT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en-PT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10065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BFFA98A-C562-9084-8BB6-0B28A0636848}"/>
              </a:ext>
            </a:extLst>
          </p:cNvPr>
          <p:cNvSpPr/>
          <p:nvPr/>
        </p:nvSpPr>
        <p:spPr>
          <a:xfrm>
            <a:off x="6497606" y="1451442"/>
            <a:ext cx="5243010" cy="307777"/>
          </a:xfrm>
          <a:prstGeom prst="rect">
            <a:avLst/>
          </a:prstGeom>
          <a:solidFill>
            <a:srgbClr val="005493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Parkinson’s 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66984-C161-03A1-E7F5-768D28C9C245}"/>
              </a:ext>
            </a:extLst>
          </p:cNvPr>
          <p:cNvSpPr/>
          <p:nvPr/>
        </p:nvSpPr>
        <p:spPr>
          <a:xfrm>
            <a:off x="6497606" y="1748431"/>
            <a:ext cx="5243010" cy="1476383"/>
          </a:xfrm>
          <a:prstGeom prst="rect">
            <a:avLst/>
          </a:prstGeom>
          <a:noFill/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500" b="1" dirty="0"/>
          </a:p>
        </p:txBody>
      </p:sp>
      <p:sp>
        <p:nvSpPr>
          <p:cNvPr id="12" name="CaixaDeTexto 14">
            <a:extLst>
              <a:ext uri="{FF2B5EF4-FFF2-40B4-BE49-F238E27FC236}">
                <a16:creationId xmlns:a16="http://schemas.microsoft.com/office/drawing/2014/main" id="{FAE0B7B0-FB5A-EB57-E0D4-67419D741014}"/>
              </a:ext>
            </a:extLst>
          </p:cNvPr>
          <p:cNvSpPr txBox="1"/>
          <p:nvPr/>
        </p:nvSpPr>
        <p:spPr>
          <a:xfrm>
            <a:off x="6564106" y="1882462"/>
            <a:ext cx="5066691" cy="12054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41750" indent="-141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cs typeface="Arial"/>
              </a:rPr>
              <a:t>Repetitive </a:t>
            </a:r>
            <a:r>
              <a:rPr lang="en-GB" sz="1600" dirty="0">
                <a:cs typeface="Arial"/>
              </a:rPr>
              <a:t>auditory feedback triggered stress, but led to a </a:t>
            </a:r>
            <a:r>
              <a:rPr lang="en-GB" sz="1600" b="1" dirty="0">
                <a:cs typeface="Arial"/>
              </a:rPr>
              <a:t>gradual improvement </a:t>
            </a:r>
            <a:r>
              <a:rPr lang="en-GB" sz="1600" dirty="0">
                <a:cs typeface="Arial"/>
              </a:rPr>
              <a:t>in performance.</a:t>
            </a:r>
          </a:p>
          <a:p>
            <a:pPr marL="141750" indent="-141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cs typeface="Arial"/>
              </a:rPr>
              <a:t>The PD patient </a:t>
            </a:r>
            <a:r>
              <a:rPr lang="en-GB" sz="1600" b="1" dirty="0">
                <a:cs typeface="Arial"/>
              </a:rPr>
              <a:t>diverged</a:t>
            </a:r>
            <a:r>
              <a:rPr lang="en-GB" sz="1600" dirty="0">
                <a:cs typeface="Arial"/>
              </a:rPr>
              <a:t> greatly from reference data derived from a </a:t>
            </a:r>
            <a:r>
              <a:rPr lang="en-GB" sz="1600" u="sng" dirty="0">
                <a:cs typeface="Arial"/>
              </a:rPr>
              <a:t>younger healthy population</a:t>
            </a:r>
            <a:r>
              <a:rPr lang="en-GB" sz="1600" dirty="0">
                <a:cs typeface="Arial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B469F7-FE47-69C9-1311-BA1521DADF91}"/>
              </a:ext>
            </a:extLst>
          </p:cNvPr>
          <p:cNvGrpSpPr/>
          <p:nvPr/>
        </p:nvGrpSpPr>
        <p:grpSpPr>
          <a:xfrm>
            <a:off x="10789398" y="155581"/>
            <a:ext cx="868369" cy="761142"/>
            <a:chOff x="11058201" y="154695"/>
            <a:chExt cx="868369" cy="76114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41C106-3A9B-6D15-B1FB-709F84DD9AD3}"/>
                </a:ext>
              </a:extLst>
            </p:cNvPr>
            <p:cNvSpPr/>
            <p:nvPr/>
          </p:nvSpPr>
          <p:spPr>
            <a:xfrm>
              <a:off x="11178984" y="241610"/>
              <a:ext cx="619730" cy="593910"/>
            </a:xfrm>
            <a:prstGeom prst="ellipse">
              <a:avLst/>
            </a:prstGeom>
            <a:solidFill>
              <a:srgbClr val="009051"/>
            </a:solidFill>
            <a:ln>
              <a:solidFill>
                <a:srgbClr val="0090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DB829D3-D5F5-8400-6BFB-2070F100C060}"/>
                </a:ext>
              </a:extLst>
            </p:cNvPr>
            <p:cNvSpPr/>
            <p:nvPr/>
          </p:nvSpPr>
          <p:spPr>
            <a:xfrm>
              <a:off x="11058201" y="154695"/>
              <a:ext cx="868369" cy="761142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50" b="1" dirty="0"/>
                <a:t>RQ3</a:t>
              </a:r>
            </a:p>
          </p:txBody>
        </p:sp>
      </p:grpSp>
      <p:sp>
        <p:nvSpPr>
          <p:cNvPr id="25" name="Retângulo: Cantos Arredondados 19">
            <a:extLst>
              <a:ext uri="{FF2B5EF4-FFF2-40B4-BE49-F238E27FC236}">
                <a16:creationId xmlns:a16="http://schemas.microsoft.com/office/drawing/2014/main" id="{8689820D-1E3B-0EED-858D-89B61B6A69CF}"/>
              </a:ext>
            </a:extLst>
          </p:cNvPr>
          <p:cNvSpPr/>
          <p:nvPr/>
        </p:nvSpPr>
        <p:spPr>
          <a:xfrm>
            <a:off x="6497606" y="3916974"/>
            <a:ext cx="5243010" cy="1674223"/>
          </a:xfrm>
          <a:prstGeom prst="roundRect">
            <a:avLst>
              <a:gd name="adj" fmla="val 8041"/>
            </a:avLst>
          </a:prstGeom>
          <a:noFill/>
          <a:ln w="28575">
            <a:solidFill>
              <a:srgbClr val="00905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CaixaDeTexto 14">
            <a:extLst>
              <a:ext uri="{FF2B5EF4-FFF2-40B4-BE49-F238E27FC236}">
                <a16:creationId xmlns:a16="http://schemas.microsoft.com/office/drawing/2014/main" id="{7663ED78-97D2-9E87-B563-170733B5FA3E}"/>
              </a:ext>
            </a:extLst>
          </p:cNvPr>
          <p:cNvSpPr txBox="1"/>
          <p:nvPr/>
        </p:nvSpPr>
        <p:spPr>
          <a:xfrm>
            <a:off x="6590672" y="4200779"/>
            <a:ext cx="4973625" cy="12054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9051"/>
                </a:solidFill>
              </a:rPr>
              <a:t>POSITIVE: </a:t>
            </a:r>
            <a:r>
              <a:rPr lang="en-GB" sz="1600" b="1" dirty="0"/>
              <a:t>Virtual </a:t>
            </a:r>
            <a:r>
              <a:rPr lang="en-GB" sz="1600" dirty="0"/>
              <a:t>integration of</a:t>
            </a:r>
            <a:r>
              <a:rPr lang="en-GB" sz="1600" b="1" dirty="0"/>
              <a:t> visual stimuli </a:t>
            </a:r>
            <a:r>
              <a:rPr lang="en-GB" sz="1600" dirty="0"/>
              <a:t>and </a:t>
            </a:r>
            <a:r>
              <a:rPr lang="en-GB" sz="1600" b="1" dirty="0"/>
              <a:t>real-time feedback </a:t>
            </a:r>
            <a:r>
              <a:rPr lang="en-GB" sz="1600" dirty="0"/>
              <a:t>increases participant engagement and motor learning.</a:t>
            </a:r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C00000"/>
                </a:solidFill>
              </a:rPr>
              <a:t>NEGATIVE: </a:t>
            </a:r>
            <a:r>
              <a:rPr lang="en-GB" sz="1600" dirty="0"/>
              <a:t>Imagery results are not as robust.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B09D87E-DB3F-D912-796A-EFEE30F9377A}"/>
              </a:ext>
            </a:extLst>
          </p:cNvPr>
          <p:cNvSpPr/>
          <p:nvPr/>
        </p:nvSpPr>
        <p:spPr>
          <a:xfrm>
            <a:off x="6813200" y="3630714"/>
            <a:ext cx="2444443" cy="444313"/>
          </a:xfrm>
          <a:prstGeom prst="roundRect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General Conclusions</a:t>
            </a:r>
            <a:endParaRPr lang="en-GB" sz="1600" dirty="0"/>
          </a:p>
        </p:txBody>
      </p:sp>
      <p:sp>
        <p:nvSpPr>
          <p:cNvPr id="29" name="CaixaDeTexto 2">
            <a:extLst>
              <a:ext uri="{FF2B5EF4-FFF2-40B4-BE49-F238E27FC236}">
                <a16:creationId xmlns:a16="http://schemas.microsoft.com/office/drawing/2014/main" id="{230B9B3A-8A8B-FF11-0C6C-826025957CA7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30" name="CaixaDeTexto 2">
            <a:extLst>
              <a:ext uri="{FF2B5EF4-FFF2-40B4-BE49-F238E27FC236}">
                <a16:creationId xmlns:a16="http://schemas.microsoft.com/office/drawing/2014/main" id="{C8CDA98C-3505-ECC1-79CF-A342B2889127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State of Art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31" name="CaixaDeTexto 2">
            <a:extLst>
              <a:ext uri="{FF2B5EF4-FFF2-40B4-BE49-F238E27FC236}">
                <a16:creationId xmlns:a16="http://schemas.microsoft.com/office/drawing/2014/main" id="{9D3EB878-63F4-B048-191A-A294EF2CB390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  <a:cs typeface="Arial"/>
              </a:rPr>
              <a:t>VRMT System</a:t>
            </a:r>
          </a:p>
        </p:txBody>
      </p:sp>
      <p:sp>
        <p:nvSpPr>
          <p:cNvPr id="32" name="CaixaDeTexto 2">
            <a:extLst>
              <a:ext uri="{FF2B5EF4-FFF2-40B4-BE49-F238E27FC236}">
                <a16:creationId xmlns:a16="http://schemas.microsoft.com/office/drawing/2014/main" id="{16212663-A6C3-EB6F-16BF-9C633A16A999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Experimental Protocol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33" name="CaixaDeTexto 2">
            <a:extLst>
              <a:ext uri="{FF2B5EF4-FFF2-40B4-BE49-F238E27FC236}">
                <a16:creationId xmlns:a16="http://schemas.microsoft.com/office/drawing/2014/main" id="{B652E666-A6C0-448A-8A15-5FE6D134EDB3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</a:rPr>
              <a:t>Results &amp; Discussion</a:t>
            </a:r>
            <a:endParaRPr lang="en-GB" sz="1400" b="1" dirty="0">
              <a:solidFill>
                <a:srgbClr val="4A5959"/>
              </a:solidFill>
              <a:cs typeface="Arial"/>
            </a:endParaRPr>
          </a:p>
        </p:txBody>
      </p:sp>
      <p:sp>
        <p:nvSpPr>
          <p:cNvPr id="34" name="CaixaDeTexto 2">
            <a:extLst>
              <a:ext uri="{FF2B5EF4-FFF2-40B4-BE49-F238E27FC236}">
                <a16:creationId xmlns:a16="http://schemas.microsoft.com/office/drawing/2014/main" id="{A366DA83-0433-BE5F-0960-446DF1973DFA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pic>
        <p:nvPicPr>
          <p:cNvPr id="3" name="Picture 2" descr="A black and white symbol&#10;&#10;Description automatically generated">
            <a:extLst>
              <a:ext uri="{FF2B5EF4-FFF2-40B4-BE49-F238E27FC236}">
                <a16:creationId xmlns:a16="http://schemas.microsoft.com/office/drawing/2014/main" id="{96FB5920-5B70-A01C-860B-04ADC30D4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9225" r="18938" b="6985"/>
          <a:stretch/>
        </p:blipFill>
        <p:spPr>
          <a:xfrm>
            <a:off x="10360420" y="241919"/>
            <a:ext cx="489369" cy="6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73"/>
    </mc:Choice>
    <mc:Fallback>
      <p:transition spd="slow" advTm="82373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78FE-42EF-7566-BCCF-2A2A20069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480EF-3462-27D3-01F1-2693A17A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000"/>
              <a:t>Discussion of Results: </a:t>
            </a:r>
            <a:r>
              <a:rPr lang="en-GB" sz="3000" b="0"/>
              <a:t>Usability tests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782EC-71D2-1217-2CC1-B9B04E4954E8}"/>
              </a:ext>
            </a:extLst>
          </p:cNvPr>
          <p:cNvSpPr/>
          <p:nvPr/>
        </p:nvSpPr>
        <p:spPr>
          <a:xfrm>
            <a:off x="526473" y="1445165"/>
            <a:ext cx="5862452" cy="307777"/>
          </a:xfrm>
          <a:prstGeom prst="rect">
            <a:avLst/>
          </a:prstGeom>
          <a:solidFill>
            <a:srgbClr val="009051"/>
          </a:solidFill>
          <a:ln w="28575">
            <a:solidFill>
              <a:srgbClr val="009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IPQ and IMI Questionnaires (</a:t>
            </a:r>
            <a:r>
              <a:rPr lang="en-GB" sz="1600" b="1"/>
              <a:t>Virtual Reality</a:t>
            </a:r>
            <a:r>
              <a:rPr lang="en-GB" sz="160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C065F-9D86-CD96-7A82-DF7009C6B6C3}"/>
              </a:ext>
            </a:extLst>
          </p:cNvPr>
          <p:cNvSpPr/>
          <p:nvPr/>
        </p:nvSpPr>
        <p:spPr>
          <a:xfrm>
            <a:off x="526473" y="1742154"/>
            <a:ext cx="5862452" cy="3699197"/>
          </a:xfrm>
          <a:prstGeom prst="rect">
            <a:avLst/>
          </a:prstGeom>
          <a:noFill/>
          <a:ln w="28575">
            <a:solidFill>
              <a:srgbClr val="009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500" b="1" dirty="0"/>
          </a:p>
        </p:txBody>
      </p:sp>
      <p:sp>
        <p:nvSpPr>
          <p:cNvPr id="3" name="CaixaDeTexto 14">
            <a:extLst>
              <a:ext uri="{FF2B5EF4-FFF2-40B4-BE49-F238E27FC236}">
                <a16:creationId xmlns:a16="http://schemas.microsoft.com/office/drawing/2014/main" id="{E2421B93-BBC8-56EA-87D2-8C5AB0E224C9}"/>
              </a:ext>
            </a:extLst>
          </p:cNvPr>
          <p:cNvSpPr txBox="1"/>
          <p:nvPr/>
        </p:nvSpPr>
        <p:spPr>
          <a:xfrm>
            <a:off x="647501" y="1894970"/>
            <a:ext cx="5630919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1600"/>
              </a:spcAft>
            </a:pPr>
            <a:r>
              <a:rPr lang="en-GB" sz="1600" b="1" dirty="0">
                <a:solidFill>
                  <a:srgbClr val="005493"/>
                </a:solidFill>
                <a:cs typeface="Arial"/>
              </a:rPr>
              <a:t>HEALTHY PARTICIPANTS</a:t>
            </a:r>
          </a:p>
          <a:p>
            <a:pPr marL="141750" indent="-141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rgbClr val="009051"/>
                </a:solidFill>
                <a:cs typeface="Arial"/>
              </a:rPr>
              <a:t>POSITIVE:</a:t>
            </a:r>
            <a:r>
              <a:rPr lang="en-GB" sz="1600" b="1" dirty="0" err="1">
                <a:solidFill>
                  <a:schemeClr val="bg1"/>
                </a:solidFill>
                <a:cs typeface="Arial"/>
              </a:rPr>
              <a:t>a</a:t>
            </a:r>
            <a:r>
              <a:rPr lang="en-GB" sz="1600" dirty="0" err="1">
                <a:cs typeface="Arial"/>
              </a:rPr>
              <a:t>Feedback</a:t>
            </a:r>
            <a:r>
              <a:rPr lang="en-GB" sz="1600" dirty="0">
                <a:cs typeface="Arial"/>
              </a:rPr>
              <a:t> enhances participant motivation by </a:t>
            </a:r>
            <a:r>
              <a:rPr lang="en-GB" sz="1600" b="1" dirty="0">
                <a:cs typeface="Arial"/>
              </a:rPr>
              <a:t>increasing interaction with the system</a:t>
            </a:r>
            <a:r>
              <a:rPr lang="en-GB" sz="1600" dirty="0">
                <a:cs typeface="Arial"/>
              </a:rPr>
              <a:t>. </a:t>
            </a:r>
          </a:p>
          <a:p>
            <a:pPr marL="141750" indent="-141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9051"/>
                </a:solidFill>
                <a:cs typeface="Arial"/>
              </a:rPr>
              <a:t>POSITIVE:</a:t>
            </a:r>
            <a:r>
              <a:rPr lang="en-GB" sz="1600" dirty="0">
                <a:cs typeface="Arial"/>
              </a:rPr>
              <a:t> Immersive and realistic system, with potential for motor rehabilitation. </a:t>
            </a:r>
          </a:p>
          <a:p>
            <a:pPr marL="141750" indent="-141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C00000"/>
                </a:solidFill>
                <a:cs typeface="Arial"/>
              </a:rPr>
              <a:t>NEGATIVE:</a:t>
            </a:r>
            <a:r>
              <a:rPr lang="en-GB" sz="1600" b="1" dirty="0">
                <a:cs typeface="Arial"/>
              </a:rPr>
              <a:t> </a:t>
            </a:r>
            <a:r>
              <a:rPr lang="en-GB" sz="1600" dirty="0">
                <a:cs typeface="Arial"/>
              </a:rPr>
              <a:t>Real-time feedback increased pressure. </a:t>
            </a:r>
          </a:p>
          <a:p>
            <a:pPr algn="just">
              <a:spcBef>
                <a:spcPts val="1200"/>
              </a:spcBef>
              <a:spcAft>
                <a:spcPts val="1600"/>
              </a:spcAft>
            </a:pPr>
            <a:r>
              <a:rPr lang="en-GB" sz="1600" b="1" dirty="0">
                <a:solidFill>
                  <a:srgbClr val="005493"/>
                </a:solidFill>
                <a:cs typeface="Arial"/>
              </a:rPr>
              <a:t>PARKINSON’S CASE STUDY</a:t>
            </a:r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9051"/>
                </a:solidFill>
                <a:cs typeface="Arial"/>
              </a:rPr>
              <a:t>POSITIVE: </a:t>
            </a:r>
            <a:r>
              <a:rPr lang="en-GB" sz="1600" dirty="0">
                <a:cs typeface="Arial"/>
              </a:rPr>
              <a:t>Patient considered the system more realistic.</a:t>
            </a:r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C00000"/>
                </a:solidFill>
                <a:cs typeface="Arial"/>
              </a:rPr>
              <a:t>NEGATIVE: </a:t>
            </a:r>
            <a:r>
              <a:rPr lang="en-GB" sz="1600" dirty="0">
                <a:cs typeface="Arial"/>
              </a:rPr>
              <a:t>Motor performance did not improve.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C223AE-D70E-F9CE-8FA2-E3682964D4CA}"/>
              </a:ext>
            </a:extLst>
          </p:cNvPr>
          <p:cNvSpPr/>
          <p:nvPr/>
        </p:nvSpPr>
        <p:spPr>
          <a:xfrm>
            <a:off x="6493178" y="1445165"/>
            <a:ext cx="5051321" cy="307777"/>
          </a:xfrm>
          <a:prstGeom prst="rect">
            <a:avLst/>
          </a:prstGeom>
          <a:solidFill>
            <a:srgbClr val="009051"/>
          </a:solidFill>
          <a:ln w="28575">
            <a:solidFill>
              <a:srgbClr val="009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KVIQ Questionnaire (</a:t>
            </a:r>
            <a:r>
              <a:rPr lang="en-GB" sz="1600" b="1" dirty="0"/>
              <a:t>Imagination</a:t>
            </a:r>
            <a:r>
              <a:rPr lang="en-GB" sz="16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C79716-5203-C53B-728A-95848CA60139}"/>
              </a:ext>
            </a:extLst>
          </p:cNvPr>
          <p:cNvSpPr/>
          <p:nvPr/>
        </p:nvSpPr>
        <p:spPr>
          <a:xfrm>
            <a:off x="6493178" y="1742155"/>
            <a:ext cx="5051321" cy="2118694"/>
          </a:xfrm>
          <a:prstGeom prst="rect">
            <a:avLst/>
          </a:prstGeom>
          <a:noFill/>
          <a:ln w="28575">
            <a:solidFill>
              <a:srgbClr val="009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500" b="1" dirty="0"/>
          </a:p>
        </p:txBody>
      </p:sp>
      <p:sp>
        <p:nvSpPr>
          <p:cNvPr id="8" name="CaixaDeTexto 14">
            <a:extLst>
              <a:ext uri="{FF2B5EF4-FFF2-40B4-BE49-F238E27FC236}">
                <a16:creationId xmlns:a16="http://schemas.microsoft.com/office/drawing/2014/main" id="{F07A11A4-B58F-7D8B-16FD-096C8555028A}"/>
              </a:ext>
            </a:extLst>
          </p:cNvPr>
          <p:cNvSpPr txBox="1"/>
          <p:nvPr/>
        </p:nvSpPr>
        <p:spPr>
          <a:xfrm>
            <a:off x="6595954" y="1845751"/>
            <a:ext cx="4845899" cy="1903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GB" sz="1600" b="1" dirty="0">
                <a:solidFill>
                  <a:srgbClr val="005493"/>
                </a:solidFill>
                <a:cs typeface="Arial"/>
              </a:rPr>
              <a:t>HEALTHY PARTICIPANTS</a:t>
            </a:r>
          </a:p>
          <a:p>
            <a:pPr marL="141750" indent="-141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cs typeface="Arial"/>
              </a:rPr>
              <a:t>Session C</a:t>
            </a:r>
            <a:r>
              <a:rPr lang="en-GB" sz="1600" dirty="0">
                <a:cs typeface="Arial"/>
              </a:rPr>
              <a:t> with better results in </a:t>
            </a:r>
            <a:r>
              <a:rPr lang="en-GB" sz="1600" u="sng" dirty="0">
                <a:cs typeface="Arial"/>
              </a:rPr>
              <a:t>visual imagination</a:t>
            </a:r>
            <a:r>
              <a:rPr lang="en-GB" sz="1600" dirty="0">
                <a:cs typeface="Arial"/>
              </a:rPr>
              <a:t> and </a:t>
            </a:r>
            <a:r>
              <a:rPr lang="en-GB" sz="1600" b="1" dirty="0">
                <a:cs typeface="Arial"/>
              </a:rPr>
              <a:t>session B</a:t>
            </a:r>
            <a:r>
              <a:rPr lang="en-GB" sz="1600" dirty="0">
                <a:cs typeface="Arial"/>
              </a:rPr>
              <a:t> in </a:t>
            </a:r>
            <a:r>
              <a:rPr lang="en-GB" sz="1600" u="sng" dirty="0" err="1">
                <a:cs typeface="Arial"/>
              </a:rPr>
              <a:t>kinesthetic</a:t>
            </a:r>
            <a:r>
              <a:rPr lang="en-GB" sz="1600" u="sng" dirty="0">
                <a:cs typeface="Arial"/>
              </a:rPr>
              <a:t> imagination</a:t>
            </a:r>
            <a:r>
              <a:rPr lang="en-GB" sz="1600" dirty="0">
                <a:cs typeface="Arial"/>
              </a:rPr>
              <a:t>.</a:t>
            </a:r>
          </a:p>
          <a:p>
            <a:pPr algn="just">
              <a:spcAft>
                <a:spcPts val="500"/>
              </a:spcAft>
            </a:pPr>
            <a:r>
              <a:rPr lang="en-GB" sz="1600" b="1" dirty="0">
                <a:solidFill>
                  <a:srgbClr val="005493"/>
                </a:solidFill>
                <a:cs typeface="Arial"/>
              </a:rPr>
              <a:t>PARKINSON’S CASE STUDY</a:t>
            </a:r>
          </a:p>
          <a:p>
            <a:pPr marL="141750" indent="-141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cs typeface="Arial"/>
              </a:rPr>
              <a:t>The patient had difficulty answering the MI questionnaire.</a:t>
            </a:r>
          </a:p>
        </p:txBody>
      </p:sp>
      <p:sp>
        <p:nvSpPr>
          <p:cNvPr id="14" name="Retângulo: Cantos Arredondados 19">
            <a:extLst>
              <a:ext uri="{FF2B5EF4-FFF2-40B4-BE49-F238E27FC236}">
                <a16:creationId xmlns:a16="http://schemas.microsoft.com/office/drawing/2014/main" id="{07428D9F-EF44-8157-81F4-FCC0D0D2B401}"/>
              </a:ext>
            </a:extLst>
          </p:cNvPr>
          <p:cNvSpPr/>
          <p:nvPr/>
        </p:nvSpPr>
        <p:spPr>
          <a:xfrm>
            <a:off x="6502846" y="4376888"/>
            <a:ext cx="5041653" cy="1060441"/>
          </a:xfrm>
          <a:prstGeom prst="roundRect">
            <a:avLst>
              <a:gd name="adj" fmla="val 8041"/>
            </a:avLst>
          </a:prstGeom>
          <a:noFill/>
          <a:ln w="28575">
            <a:solidFill>
              <a:srgbClr val="0054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5A041B7-5EB8-7013-5CFB-ACE3DC2806F2}"/>
              </a:ext>
            </a:extLst>
          </p:cNvPr>
          <p:cNvSpPr txBox="1"/>
          <p:nvPr/>
        </p:nvSpPr>
        <p:spPr>
          <a:xfrm>
            <a:off x="6620690" y="4689332"/>
            <a:ext cx="482116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1600" dirty="0"/>
              <a:t>Combining AO, MI and ME with real-time feedback was the </a:t>
            </a:r>
            <a:r>
              <a:rPr lang="en-GB" sz="1600" b="1" dirty="0"/>
              <a:t>most effective and motivating</a:t>
            </a:r>
            <a:r>
              <a:rPr lang="en-GB" sz="1600" dirty="0"/>
              <a:t>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5BDAB0-0D92-E7BE-CF3E-786877185E57}"/>
              </a:ext>
            </a:extLst>
          </p:cNvPr>
          <p:cNvSpPr/>
          <p:nvPr/>
        </p:nvSpPr>
        <p:spPr>
          <a:xfrm>
            <a:off x="6818441" y="4124587"/>
            <a:ext cx="2868350" cy="444313"/>
          </a:xfrm>
          <a:prstGeom prst="roundRect">
            <a:avLst/>
          </a:prstGeom>
          <a:solidFill>
            <a:srgbClr val="005493"/>
          </a:solidFill>
          <a:ln>
            <a:solidFill>
              <a:srgbClr val="00549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General Conclusions</a:t>
            </a:r>
            <a:endParaRPr lang="en-GB" sz="1600" dirty="0"/>
          </a:p>
        </p:txBody>
      </p:sp>
      <p:sp>
        <p:nvSpPr>
          <p:cNvPr id="25" name="CaixaDeTexto 2">
            <a:extLst>
              <a:ext uri="{FF2B5EF4-FFF2-40B4-BE49-F238E27FC236}">
                <a16:creationId xmlns:a16="http://schemas.microsoft.com/office/drawing/2014/main" id="{942E54C0-2E1B-DE6C-F029-A433ED9020D3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26" name="CaixaDeTexto 2">
            <a:extLst>
              <a:ext uri="{FF2B5EF4-FFF2-40B4-BE49-F238E27FC236}">
                <a16:creationId xmlns:a16="http://schemas.microsoft.com/office/drawing/2014/main" id="{26C381D1-4365-3AAE-CFAA-F6DB8AE3F7FE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State of Art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27" name="CaixaDeTexto 2">
            <a:extLst>
              <a:ext uri="{FF2B5EF4-FFF2-40B4-BE49-F238E27FC236}">
                <a16:creationId xmlns:a16="http://schemas.microsoft.com/office/drawing/2014/main" id="{60E67212-6E00-FFCF-BD92-E2197DDD45A8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  <a:cs typeface="Arial"/>
              </a:rPr>
              <a:t>VRMT System</a:t>
            </a:r>
          </a:p>
        </p:txBody>
      </p:sp>
      <p:sp>
        <p:nvSpPr>
          <p:cNvPr id="29" name="CaixaDeTexto 2">
            <a:extLst>
              <a:ext uri="{FF2B5EF4-FFF2-40B4-BE49-F238E27FC236}">
                <a16:creationId xmlns:a16="http://schemas.microsoft.com/office/drawing/2014/main" id="{62B7679B-1334-49F5-62FB-871A8AAF8E30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Experimental Protocol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30" name="CaixaDeTexto 2">
            <a:extLst>
              <a:ext uri="{FF2B5EF4-FFF2-40B4-BE49-F238E27FC236}">
                <a16:creationId xmlns:a16="http://schemas.microsoft.com/office/drawing/2014/main" id="{73960146-DAFB-37D7-2E37-194ED0257004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</a:rPr>
              <a:t>Results &amp; Discussion</a:t>
            </a:r>
            <a:endParaRPr lang="en-GB" sz="1400" b="1" dirty="0">
              <a:solidFill>
                <a:srgbClr val="4A5959"/>
              </a:solidFill>
              <a:cs typeface="Arial"/>
            </a:endParaRPr>
          </a:p>
        </p:txBody>
      </p:sp>
      <p:sp>
        <p:nvSpPr>
          <p:cNvPr id="31" name="CaixaDeTexto 2">
            <a:extLst>
              <a:ext uri="{FF2B5EF4-FFF2-40B4-BE49-F238E27FC236}">
                <a16:creationId xmlns:a16="http://schemas.microsoft.com/office/drawing/2014/main" id="{80AEB8A1-85D1-C06D-76FB-129002490792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pic>
        <p:nvPicPr>
          <p:cNvPr id="10" name="Picture 9" descr="A black and white symbol&#10;&#10;Description automatically generated">
            <a:extLst>
              <a:ext uri="{FF2B5EF4-FFF2-40B4-BE49-F238E27FC236}">
                <a16:creationId xmlns:a16="http://schemas.microsoft.com/office/drawing/2014/main" id="{72B24B81-EC0C-726A-338B-13AF80231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9225" r="18938" b="6985"/>
          <a:stretch/>
        </p:blipFill>
        <p:spPr>
          <a:xfrm>
            <a:off x="10986348" y="263714"/>
            <a:ext cx="489369" cy="6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6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69"/>
    </mc:Choice>
    <mc:Fallback>
      <p:transition spd="slow" advTm="54069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18F6EF5-2ED5-75CF-0866-D837F7234F44}"/>
              </a:ext>
            </a:extLst>
          </p:cNvPr>
          <p:cNvSpPr/>
          <p:nvPr/>
        </p:nvSpPr>
        <p:spPr>
          <a:xfrm>
            <a:off x="735806" y="2338443"/>
            <a:ext cx="6561791" cy="1537519"/>
          </a:xfrm>
          <a:prstGeom prst="roundRect">
            <a:avLst/>
          </a:prstGeom>
          <a:solidFill>
            <a:srgbClr val="CFE1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E4082D-7375-9EE9-82E9-57637B15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8" y="421761"/>
            <a:ext cx="11388495" cy="604691"/>
          </a:xfrm>
        </p:spPr>
        <p:txBody>
          <a:bodyPr>
            <a:normAutofit/>
          </a:bodyPr>
          <a:lstStyle/>
          <a:p>
            <a:r>
              <a:rPr lang="en-GB" sz="3000" dirty="0"/>
              <a:t>Scientific Contributions</a:t>
            </a:r>
            <a:endParaRPr lang="en-GB" sz="3000" b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3C5040-4D70-DB27-000E-E250A8B707AB}"/>
              </a:ext>
            </a:extLst>
          </p:cNvPr>
          <p:cNvSpPr/>
          <p:nvPr/>
        </p:nvSpPr>
        <p:spPr>
          <a:xfrm>
            <a:off x="565184" y="1578903"/>
            <a:ext cx="6858000" cy="3106512"/>
          </a:xfrm>
          <a:prstGeom prst="rect">
            <a:avLst/>
          </a:prstGeom>
          <a:noFill/>
          <a:ln w="76200">
            <a:solidFill>
              <a:srgbClr val="0090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4" name="Picture 53" descr="A black and white symbol&#10;&#10;Description automatically generated">
            <a:extLst>
              <a:ext uri="{FF2B5EF4-FFF2-40B4-BE49-F238E27FC236}">
                <a16:creationId xmlns:a16="http://schemas.microsoft.com/office/drawing/2014/main" id="{CE7A766E-3E03-ACA3-B823-C9F3EDE0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9225" r="18938" b="6985"/>
          <a:stretch/>
        </p:blipFill>
        <p:spPr>
          <a:xfrm>
            <a:off x="324417" y="1189818"/>
            <a:ext cx="830082" cy="1096181"/>
          </a:xfrm>
          <a:prstGeom prst="rect">
            <a:avLst/>
          </a:prstGeom>
        </p:spPr>
      </p:pic>
      <p:sp>
        <p:nvSpPr>
          <p:cNvPr id="55" name="CaixaDeTexto 4">
            <a:extLst>
              <a:ext uri="{FF2B5EF4-FFF2-40B4-BE49-F238E27FC236}">
                <a16:creationId xmlns:a16="http://schemas.microsoft.com/office/drawing/2014/main" id="{81215D36-BE9E-11AB-CC0C-BAA35EF06E19}"/>
              </a:ext>
            </a:extLst>
          </p:cNvPr>
          <p:cNvSpPr txBox="1"/>
          <p:nvPr/>
        </p:nvSpPr>
        <p:spPr>
          <a:xfrm>
            <a:off x="837418" y="1776741"/>
            <a:ext cx="6318739" cy="28520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2200"/>
              </a:spcAft>
            </a:pPr>
            <a:r>
              <a:rPr lang="en-GB" sz="2400" b="1" dirty="0">
                <a:ea typeface="+mn-lt"/>
                <a:cs typeface="+mn-lt"/>
              </a:rPr>
              <a:t>   1 Conference Paper (first author)</a:t>
            </a:r>
          </a:p>
          <a:p>
            <a:pPr algn="just"/>
            <a:r>
              <a:rPr lang="en-GB" sz="1400" b="1" dirty="0">
                <a:ea typeface="+mn-lt"/>
                <a:cs typeface="+mn-lt"/>
              </a:rPr>
              <a:t>Ana Henriques</a:t>
            </a:r>
            <a:r>
              <a:rPr lang="en-GB" sz="1400" dirty="0">
                <a:ea typeface="+mn-lt"/>
                <a:cs typeface="+mn-lt"/>
              </a:rPr>
              <a:t>, Cristiana Pinheiro, and Cristina P. Santos. 2024. Combining Virtual Reality with a Biomechanical Model to Improve Parkinson's Movement: Solution Proposal and Reference Learning Data. In Adjunct Proceedings of the 32nd ACM Conference on User </a:t>
            </a:r>
            <a:r>
              <a:rPr lang="en-GB" sz="1400" dirty="0" err="1">
                <a:ea typeface="+mn-lt"/>
                <a:cs typeface="+mn-lt"/>
              </a:rPr>
              <a:t>Modeling</a:t>
            </a:r>
            <a:r>
              <a:rPr lang="en-GB" sz="1400" dirty="0">
                <a:ea typeface="+mn-lt"/>
                <a:cs typeface="+mn-lt"/>
              </a:rPr>
              <a:t>, Adaptation and Personalization (UMAP Adjunct '24). Association for Computing Machinery, New York, NY, USA, 92–97. </a:t>
            </a:r>
            <a:r>
              <a:rPr lang="en-GB" sz="1400" dirty="0">
                <a:ea typeface="+mn-lt"/>
                <a:cs typeface="+mn-lt"/>
                <a:hlinkClick r:id="rId4"/>
              </a:rPr>
              <a:t>https://doi.org/10.1145/3631700.3664876</a:t>
            </a:r>
            <a:endParaRPr lang="en-GB" sz="1400" dirty="0">
              <a:ea typeface="+mn-lt"/>
              <a:cs typeface="+mn-lt"/>
            </a:endParaRPr>
          </a:p>
          <a:p>
            <a:pPr algn="ctr"/>
            <a:endParaRPr lang="en-GB" sz="1400" dirty="0">
              <a:ea typeface="+mn-lt"/>
              <a:cs typeface="+mn-lt"/>
            </a:endParaRPr>
          </a:p>
          <a:p>
            <a:pPr algn="ctr">
              <a:spcBef>
                <a:spcPts val="1200"/>
              </a:spcBef>
            </a:pPr>
            <a:r>
              <a:rPr lang="en-GB" sz="2400" b="1" dirty="0">
                <a:ea typeface="+mn-lt"/>
                <a:cs typeface="+mn-lt"/>
              </a:rPr>
              <a:t>1 Journal Paper (under review)</a:t>
            </a:r>
            <a:endParaRPr lang="en-GB" sz="2400" b="1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A9363FA-8D55-99D6-BDD8-D788873A1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t="12708" r="5487" b="6542"/>
          <a:stretch/>
        </p:blipFill>
        <p:spPr>
          <a:xfrm>
            <a:off x="7704543" y="1124969"/>
            <a:ext cx="3922273" cy="4831093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62B7A6C-B76A-DA00-72E3-257C0FD1541B}"/>
              </a:ext>
            </a:extLst>
          </p:cNvPr>
          <p:cNvSpPr/>
          <p:nvPr/>
        </p:nvSpPr>
        <p:spPr>
          <a:xfrm>
            <a:off x="6788289" y="5007481"/>
            <a:ext cx="2408189" cy="744829"/>
          </a:xfrm>
          <a:prstGeom prst="roundRect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July 1</a:t>
            </a:r>
            <a:r>
              <a:rPr lang="en-GB" sz="1600" b="1" baseline="30000" dirty="0"/>
              <a:t>st</a:t>
            </a:r>
            <a:r>
              <a:rPr lang="en-GB" sz="1600" b="1" dirty="0"/>
              <a:t>, 2024</a:t>
            </a:r>
          </a:p>
          <a:p>
            <a:pPr algn="ctr"/>
            <a:r>
              <a:rPr lang="en-GB" sz="1600" b="1" dirty="0"/>
              <a:t>Cagliari, Italy</a:t>
            </a:r>
          </a:p>
        </p:txBody>
      </p:sp>
      <p:sp>
        <p:nvSpPr>
          <p:cNvPr id="11" name="CaixaDeTexto 2">
            <a:extLst>
              <a:ext uri="{FF2B5EF4-FFF2-40B4-BE49-F238E27FC236}">
                <a16:creationId xmlns:a16="http://schemas.microsoft.com/office/drawing/2014/main" id="{D050DE6A-9374-6A96-0AF2-0D135ED4A15E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12" name="CaixaDeTexto 2">
            <a:extLst>
              <a:ext uri="{FF2B5EF4-FFF2-40B4-BE49-F238E27FC236}">
                <a16:creationId xmlns:a16="http://schemas.microsoft.com/office/drawing/2014/main" id="{73A09EE4-E78C-B8CC-080E-9C0E4173DA0B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State of Art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13" name="CaixaDeTexto 2">
            <a:extLst>
              <a:ext uri="{FF2B5EF4-FFF2-40B4-BE49-F238E27FC236}">
                <a16:creationId xmlns:a16="http://schemas.microsoft.com/office/drawing/2014/main" id="{92528998-79BE-A508-C871-627B5211AEC6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  <a:cs typeface="Arial"/>
              </a:rPr>
              <a:t>VRMT System</a:t>
            </a:r>
          </a:p>
        </p:txBody>
      </p:sp>
      <p:sp>
        <p:nvSpPr>
          <p:cNvPr id="14" name="CaixaDeTexto 2">
            <a:extLst>
              <a:ext uri="{FF2B5EF4-FFF2-40B4-BE49-F238E27FC236}">
                <a16:creationId xmlns:a16="http://schemas.microsoft.com/office/drawing/2014/main" id="{43CA8ABE-60E6-EADE-50F7-8194A9189BB9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Experimental Protocol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15" name="CaixaDeTexto 2">
            <a:extLst>
              <a:ext uri="{FF2B5EF4-FFF2-40B4-BE49-F238E27FC236}">
                <a16:creationId xmlns:a16="http://schemas.microsoft.com/office/drawing/2014/main" id="{B6F41834-1051-6046-134F-0169CA58BE34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16" name="CaixaDeTexto 2">
            <a:extLst>
              <a:ext uri="{FF2B5EF4-FFF2-40B4-BE49-F238E27FC236}">
                <a16:creationId xmlns:a16="http://schemas.microsoft.com/office/drawing/2014/main" id="{6F5F3B0E-65CA-F852-429F-C329B459BF34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</a:rPr>
              <a:t>Conclusion</a:t>
            </a:r>
            <a:endParaRPr lang="en-GB" sz="1400" b="1" dirty="0">
              <a:solidFill>
                <a:srgbClr val="4A595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031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7"/>
    </mc:Choice>
    <mc:Fallback>
      <p:transition spd="slow" advTm="15967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8745F-3C27-DE9D-CEC8-C79EB4CAC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14028-BF19-E9F1-49A2-DE5940E6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8" y="421761"/>
            <a:ext cx="11388495" cy="604691"/>
          </a:xfrm>
        </p:spPr>
        <p:txBody>
          <a:bodyPr>
            <a:normAutofit/>
          </a:bodyPr>
          <a:lstStyle/>
          <a:p>
            <a:r>
              <a:rPr lang="en-GB" sz="3000"/>
              <a:t>Conclusions and Future work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2FBF618-4326-C739-8738-42C3DA5C58B2}"/>
              </a:ext>
            </a:extLst>
          </p:cNvPr>
          <p:cNvSpPr/>
          <p:nvPr/>
        </p:nvSpPr>
        <p:spPr>
          <a:xfrm rot="16200000">
            <a:off x="5069155" y="-2573900"/>
            <a:ext cx="1964724" cy="12280971"/>
          </a:xfrm>
          <a:prstGeom prst="downArrow">
            <a:avLst/>
          </a:prstGeom>
          <a:solidFill>
            <a:srgbClr val="10888A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rgbClr val="10888A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63E8EE-F9C7-EB75-3224-B801D18D1A2F}"/>
              </a:ext>
            </a:extLst>
          </p:cNvPr>
          <p:cNvSpPr/>
          <p:nvPr/>
        </p:nvSpPr>
        <p:spPr>
          <a:xfrm>
            <a:off x="1403732" y="3381234"/>
            <a:ext cx="394821" cy="370703"/>
          </a:xfrm>
          <a:prstGeom prst="rect">
            <a:avLst/>
          </a:prstGeom>
          <a:solidFill>
            <a:schemeClr val="bg1"/>
          </a:solidFill>
          <a:ln w="28575">
            <a:solidFill>
              <a:srgbClr val="384B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0B1522-E35B-5EFF-F720-A3956F80076F}"/>
              </a:ext>
            </a:extLst>
          </p:cNvPr>
          <p:cNvSpPr/>
          <p:nvPr/>
        </p:nvSpPr>
        <p:spPr>
          <a:xfrm>
            <a:off x="2997059" y="3381234"/>
            <a:ext cx="394821" cy="370703"/>
          </a:xfrm>
          <a:prstGeom prst="rect">
            <a:avLst/>
          </a:prstGeom>
          <a:solidFill>
            <a:schemeClr val="bg1"/>
          </a:solidFill>
          <a:ln w="28575">
            <a:solidFill>
              <a:srgbClr val="384B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144B70-1652-5D58-537C-560C247EEDE8}"/>
              </a:ext>
            </a:extLst>
          </p:cNvPr>
          <p:cNvSpPr/>
          <p:nvPr/>
        </p:nvSpPr>
        <p:spPr>
          <a:xfrm>
            <a:off x="4590386" y="3381234"/>
            <a:ext cx="394821" cy="370703"/>
          </a:xfrm>
          <a:prstGeom prst="rect">
            <a:avLst/>
          </a:prstGeom>
          <a:solidFill>
            <a:schemeClr val="bg1"/>
          </a:solidFill>
          <a:ln w="28575">
            <a:solidFill>
              <a:srgbClr val="384B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F6BBC3-B7E8-4509-88D5-504BA45B6DA3}"/>
              </a:ext>
            </a:extLst>
          </p:cNvPr>
          <p:cNvSpPr/>
          <p:nvPr/>
        </p:nvSpPr>
        <p:spPr>
          <a:xfrm>
            <a:off x="6183713" y="3381234"/>
            <a:ext cx="394821" cy="370703"/>
          </a:xfrm>
          <a:prstGeom prst="rect">
            <a:avLst/>
          </a:prstGeom>
          <a:solidFill>
            <a:schemeClr val="bg1"/>
          </a:solidFill>
          <a:ln w="28575">
            <a:solidFill>
              <a:srgbClr val="384B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B2E5A-7C6C-FFB8-CA0A-58929BE54DD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194470" y="3751937"/>
            <a:ext cx="0" cy="738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D19B68-2B00-023C-836A-A8E5388276EB}"/>
              </a:ext>
            </a:extLst>
          </p:cNvPr>
          <p:cNvCxnSpPr>
            <a:cxnSpLocks/>
          </p:cNvCxnSpPr>
          <p:nvPr/>
        </p:nvCxnSpPr>
        <p:spPr>
          <a:xfrm>
            <a:off x="4788106" y="2643100"/>
            <a:ext cx="0" cy="738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D93EF2-E14D-5B16-74AD-E6ACACE6C537}"/>
              </a:ext>
            </a:extLst>
          </p:cNvPr>
          <p:cNvCxnSpPr>
            <a:cxnSpLocks/>
          </p:cNvCxnSpPr>
          <p:nvPr/>
        </p:nvCxnSpPr>
        <p:spPr>
          <a:xfrm>
            <a:off x="1601143" y="2643100"/>
            <a:ext cx="0" cy="738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23CB79-F4C0-2065-FBA9-CE40F9FE7619}"/>
              </a:ext>
            </a:extLst>
          </p:cNvPr>
          <p:cNvCxnSpPr>
            <a:cxnSpLocks/>
          </p:cNvCxnSpPr>
          <p:nvPr/>
        </p:nvCxnSpPr>
        <p:spPr>
          <a:xfrm>
            <a:off x="6385584" y="3751937"/>
            <a:ext cx="0" cy="738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2200DE-A733-76EE-6CA0-CB5E12A8ABC2}"/>
              </a:ext>
            </a:extLst>
          </p:cNvPr>
          <p:cNvSpPr/>
          <p:nvPr/>
        </p:nvSpPr>
        <p:spPr>
          <a:xfrm>
            <a:off x="3508746" y="1732324"/>
            <a:ext cx="2466056" cy="903984"/>
          </a:xfrm>
          <a:prstGeom prst="roundRect">
            <a:avLst/>
          </a:prstGeom>
          <a:solidFill>
            <a:srgbClr val="C1DDDE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84B52"/>
                </a:solidFill>
              </a:rPr>
              <a:t>Adjust feedback to each participant's </a:t>
            </a:r>
            <a:r>
              <a:rPr lang="en-GB" sz="1600" b="1" dirty="0">
                <a:solidFill>
                  <a:srgbClr val="384B52"/>
                </a:solidFill>
              </a:rPr>
              <a:t>execution time</a:t>
            </a:r>
            <a:endParaRPr lang="en-PT" sz="1600" b="1" dirty="0">
              <a:solidFill>
                <a:srgbClr val="384B52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76FC23E-6875-72B4-08E9-E4DAC288062D}"/>
              </a:ext>
            </a:extLst>
          </p:cNvPr>
          <p:cNvSpPr/>
          <p:nvPr/>
        </p:nvSpPr>
        <p:spPr>
          <a:xfrm>
            <a:off x="6478219" y="1737167"/>
            <a:ext cx="2905550" cy="903984"/>
          </a:xfrm>
          <a:prstGeom prst="roundRect">
            <a:avLst/>
          </a:prstGeom>
          <a:solidFill>
            <a:srgbClr val="C1DDDE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84B52"/>
                </a:solidFill>
              </a:rPr>
              <a:t>Adjust the </a:t>
            </a:r>
            <a:r>
              <a:rPr lang="en-GB" sz="1600" b="1" dirty="0">
                <a:solidFill>
                  <a:srgbClr val="384B52"/>
                </a:solidFill>
              </a:rPr>
              <a:t>cutoff frequency of the high-pass filter </a:t>
            </a:r>
            <a:r>
              <a:rPr lang="en-GB" sz="1600" dirty="0">
                <a:solidFill>
                  <a:srgbClr val="384B52"/>
                </a:solidFill>
              </a:rPr>
              <a:t>to the movement speed</a:t>
            </a:r>
            <a:endParaRPr lang="en-PT" sz="1600" dirty="0">
              <a:solidFill>
                <a:srgbClr val="384B52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E79B06-BA6B-BD66-B4CB-A46C80A55711}"/>
              </a:ext>
            </a:extLst>
          </p:cNvPr>
          <p:cNvSpPr/>
          <p:nvPr/>
        </p:nvSpPr>
        <p:spPr>
          <a:xfrm>
            <a:off x="4963455" y="4491330"/>
            <a:ext cx="2628389" cy="903984"/>
          </a:xfrm>
          <a:prstGeom prst="roundRect">
            <a:avLst/>
          </a:prstGeom>
          <a:solidFill>
            <a:srgbClr val="C1DDDE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84B52"/>
                </a:solidFill>
              </a:rPr>
              <a:t>Establish a feedback system with </a:t>
            </a:r>
            <a:r>
              <a:rPr lang="en-GB" sz="1600" b="1" dirty="0">
                <a:solidFill>
                  <a:srgbClr val="384B52"/>
                </a:solidFill>
              </a:rPr>
              <a:t>different levels of difficulty</a:t>
            </a:r>
            <a:endParaRPr lang="en-PT" sz="1600" b="1" dirty="0">
              <a:solidFill>
                <a:srgbClr val="384B5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ED22DEC-E5DB-C385-BBAD-026628F41031}"/>
              </a:ext>
            </a:extLst>
          </p:cNvPr>
          <p:cNvSpPr/>
          <p:nvPr/>
        </p:nvSpPr>
        <p:spPr>
          <a:xfrm>
            <a:off x="7695317" y="3381234"/>
            <a:ext cx="394821" cy="370703"/>
          </a:xfrm>
          <a:prstGeom prst="rect">
            <a:avLst/>
          </a:prstGeom>
          <a:solidFill>
            <a:schemeClr val="bg1"/>
          </a:solidFill>
          <a:ln w="28575">
            <a:solidFill>
              <a:srgbClr val="384B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430A5-9DFF-2CB4-862A-42DF754937CF}"/>
              </a:ext>
            </a:extLst>
          </p:cNvPr>
          <p:cNvCxnSpPr>
            <a:cxnSpLocks/>
          </p:cNvCxnSpPr>
          <p:nvPr/>
        </p:nvCxnSpPr>
        <p:spPr>
          <a:xfrm>
            <a:off x="7893037" y="2643100"/>
            <a:ext cx="0" cy="738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862E13F-44D7-6615-E052-2B07BC326750}"/>
              </a:ext>
            </a:extLst>
          </p:cNvPr>
          <p:cNvSpPr/>
          <p:nvPr/>
        </p:nvSpPr>
        <p:spPr>
          <a:xfrm>
            <a:off x="9206646" y="3381234"/>
            <a:ext cx="394821" cy="370703"/>
          </a:xfrm>
          <a:prstGeom prst="rect">
            <a:avLst/>
          </a:prstGeom>
          <a:solidFill>
            <a:schemeClr val="bg1"/>
          </a:solidFill>
          <a:ln w="28575">
            <a:solidFill>
              <a:srgbClr val="384B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EF8E017-7FBC-64DF-AD0E-263EF4BEB36C}"/>
              </a:ext>
            </a:extLst>
          </p:cNvPr>
          <p:cNvCxnSpPr>
            <a:cxnSpLocks/>
          </p:cNvCxnSpPr>
          <p:nvPr/>
        </p:nvCxnSpPr>
        <p:spPr>
          <a:xfrm>
            <a:off x="9408517" y="3751937"/>
            <a:ext cx="0" cy="738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6F6BA16-2A8F-A1D4-4C19-99CB011485B6}"/>
              </a:ext>
            </a:extLst>
          </p:cNvPr>
          <p:cNvSpPr/>
          <p:nvPr/>
        </p:nvSpPr>
        <p:spPr>
          <a:xfrm>
            <a:off x="8090139" y="4490070"/>
            <a:ext cx="2744878" cy="903984"/>
          </a:xfrm>
          <a:prstGeom prst="roundRect">
            <a:avLst/>
          </a:prstGeom>
          <a:solidFill>
            <a:srgbClr val="C1DDDE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84B52"/>
                </a:solidFill>
              </a:rPr>
              <a:t>Develop a </a:t>
            </a:r>
            <a:r>
              <a:rPr lang="en-GB" sz="1600" b="1" dirty="0">
                <a:solidFill>
                  <a:srgbClr val="384B52"/>
                </a:solidFill>
              </a:rPr>
              <a:t>deep learning algorithm </a:t>
            </a:r>
            <a:r>
              <a:rPr lang="en-GB" sz="1600" dirty="0">
                <a:solidFill>
                  <a:srgbClr val="384B52"/>
                </a:solidFill>
              </a:rPr>
              <a:t>to provide feedback during MI</a:t>
            </a:r>
            <a:endParaRPr lang="en-PT" sz="1600" b="1" dirty="0">
              <a:solidFill>
                <a:srgbClr val="384B52"/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B3FF8-F84D-BF94-FB59-4992D8F90683}"/>
              </a:ext>
            </a:extLst>
          </p:cNvPr>
          <p:cNvSpPr/>
          <p:nvPr/>
        </p:nvSpPr>
        <p:spPr>
          <a:xfrm>
            <a:off x="487969" y="1737167"/>
            <a:ext cx="2381741" cy="903984"/>
          </a:xfrm>
          <a:prstGeom prst="roundRect">
            <a:avLst/>
          </a:prstGeom>
          <a:solidFill>
            <a:srgbClr val="C1DDDE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84B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Well-received system, with </a:t>
            </a:r>
            <a:r>
              <a:rPr lang="en-GB" sz="1600" b="1" dirty="0">
                <a:solidFill>
                  <a:srgbClr val="384B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for motor rehabilitation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8F2AF1-5C82-8178-F54F-672CFA037AE8}"/>
                  </a:ext>
                </a:extLst>
              </p14:cNvPr>
              <p14:cNvContentPartPr/>
              <p14:nvPr/>
            </p14:nvContentPartPr>
            <p14:xfrm>
              <a:off x="1437212" y="3258744"/>
              <a:ext cx="397440" cy="437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8F2AF1-5C82-8178-F54F-672CFA037A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245" y="3222744"/>
                <a:ext cx="469015" cy="509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ixaDeTexto 7">
            <a:extLst>
              <a:ext uri="{FF2B5EF4-FFF2-40B4-BE49-F238E27FC236}">
                <a16:creationId xmlns:a16="http://schemas.microsoft.com/office/drawing/2014/main" id="{79E8B7DD-BC9B-8F85-1D1F-EA682F5262A4}"/>
              </a:ext>
            </a:extLst>
          </p:cNvPr>
          <p:cNvSpPr txBox="1"/>
          <p:nvPr/>
        </p:nvSpPr>
        <p:spPr>
          <a:xfrm>
            <a:off x="3250510" y="1416638"/>
            <a:ext cx="17346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 b="1" dirty="0">
                <a:solidFill>
                  <a:srgbClr val="005493"/>
                </a:solidFill>
                <a:cs typeface="Arial"/>
              </a:rPr>
              <a:t>FUTURE</a:t>
            </a:r>
            <a:endParaRPr lang="pt-PT" sz="1200" b="1" dirty="0">
              <a:solidFill>
                <a:srgbClr val="005493"/>
              </a:solidFill>
              <a:cs typeface="Arial"/>
            </a:endParaRPr>
          </a:p>
        </p:txBody>
      </p:sp>
      <p:sp>
        <p:nvSpPr>
          <p:cNvPr id="14" name="CaixaDeTexto 7">
            <a:extLst>
              <a:ext uri="{FF2B5EF4-FFF2-40B4-BE49-F238E27FC236}">
                <a16:creationId xmlns:a16="http://schemas.microsoft.com/office/drawing/2014/main" id="{21EB6D26-F3FD-2F53-03AA-4C12571BA366}"/>
              </a:ext>
            </a:extLst>
          </p:cNvPr>
          <p:cNvSpPr txBox="1"/>
          <p:nvPr/>
        </p:nvSpPr>
        <p:spPr>
          <a:xfrm>
            <a:off x="6226255" y="1416637"/>
            <a:ext cx="17346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 b="1" dirty="0">
                <a:solidFill>
                  <a:srgbClr val="005493"/>
                </a:solidFill>
                <a:cs typeface="Arial"/>
              </a:rPr>
              <a:t>FUTURE</a:t>
            </a:r>
          </a:p>
        </p:txBody>
      </p:sp>
      <p:sp>
        <p:nvSpPr>
          <p:cNvPr id="15" name="CaixaDeTexto 7">
            <a:extLst>
              <a:ext uri="{FF2B5EF4-FFF2-40B4-BE49-F238E27FC236}">
                <a16:creationId xmlns:a16="http://schemas.microsoft.com/office/drawing/2014/main" id="{E1E8D1E4-6696-AAB4-042B-6A047BEEF875}"/>
              </a:ext>
            </a:extLst>
          </p:cNvPr>
          <p:cNvSpPr txBox="1"/>
          <p:nvPr/>
        </p:nvSpPr>
        <p:spPr>
          <a:xfrm>
            <a:off x="4735492" y="4177914"/>
            <a:ext cx="17346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 b="1" dirty="0">
                <a:solidFill>
                  <a:srgbClr val="005493"/>
                </a:solidFill>
                <a:cs typeface="Arial"/>
              </a:rPr>
              <a:t>FUTURE</a:t>
            </a:r>
            <a:endParaRPr lang="pt-PT" sz="1200" b="1" dirty="0">
              <a:solidFill>
                <a:srgbClr val="005493"/>
              </a:solidFill>
              <a:cs typeface="Arial"/>
            </a:endParaRPr>
          </a:p>
        </p:txBody>
      </p:sp>
      <p:sp>
        <p:nvSpPr>
          <p:cNvPr id="23" name="CaixaDeTexto 7">
            <a:extLst>
              <a:ext uri="{FF2B5EF4-FFF2-40B4-BE49-F238E27FC236}">
                <a16:creationId xmlns:a16="http://schemas.microsoft.com/office/drawing/2014/main" id="{7430EDDA-D972-8704-D956-D52CAB489E43}"/>
              </a:ext>
            </a:extLst>
          </p:cNvPr>
          <p:cNvSpPr txBox="1"/>
          <p:nvPr/>
        </p:nvSpPr>
        <p:spPr>
          <a:xfrm>
            <a:off x="7789058" y="4171294"/>
            <a:ext cx="17346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 b="1" dirty="0">
                <a:solidFill>
                  <a:srgbClr val="005493"/>
                </a:solidFill>
                <a:cs typeface="Arial"/>
              </a:rPr>
              <a:t>FUTURE</a:t>
            </a:r>
            <a:endParaRPr lang="pt-PT" sz="1200" b="1" dirty="0">
              <a:solidFill>
                <a:srgbClr val="005493"/>
              </a:solidFill>
              <a:cs typeface="Arial"/>
            </a:endParaRPr>
          </a:p>
        </p:txBody>
      </p:sp>
      <p:sp>
        <p:nvSpPr>
          <p:cNvPr id="11" name="CaixaDeTexto 2">
            <a:extLst>
              <a:ext uri="{FF2B5EF4-FFF2-40B4-BE49-F238E27FC236}">
                <a16:creationId xmlns:a16="http://schemas.microsoft.com/office/drawing/2014/main" id="{69D01BDB-AF57-32C0-8401-E1098FEDF48B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24" name="CaixaDeTexto 2">
            <a:extLst>
              <a:ext uri="{FF2B5EF4-FFF2-40B4-BE49-F238E27FC236}">
                <a16:creationId xmlns:a16="http://schemas.microsoft.com/office/drawing/2014/main" id="{899D485C-F10F-30D2-343E-C3CC21912FD8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State of Art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30" name="CaixaDeTexto 2">
            <a:extLst>
              <a:ext uri="{FF2B5EF4-FFF2-40B4-BE49-F238E27FC236}">
                <a16:creationId xmlns:a16="http://schemas.microsoft.com/office/drawing/2014/main" id="{1602CA13-B239-7D40-C0D9-50B2DDC94CD4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  <a:cs typeface="Arial"/>
              </a:rPr>
              <a:t>VRMT System</a:t>
            </a:r>
          </a:p>
        </p:txBody>
      </p:sp>
      <p:sp>
        <p:nvSpPr>
          <p:cNvPr id="32" name="CaixaDeTexto 2">
            <a:extLst>
              <a:ext uri="{FF2B5EF4-FFF2-40B4-BE49-F238E27FC236}">
                <a16:creationId xmlns:a16="http://schemas.microsoft.com/office/drawing/2014/main" id="{ADF6999E-3790-BF0A-699E-A87BF37B99D1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Experimental Protocol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34" name="CaixaDeTexto 2">
            <a:extLst>
              <a:ext uri="{FF2B5EF4-FFF2-40B4-BE49-F238E27FC236}">
                <a16:creationId xmlns:a16="http://schemas.microsoft.com/office/drawing/2014/main" id="{E4EDCAD3-7F4C-D3D6-D6FD-0572C234F3B7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37" name="CaixaDeTexto 2">
            <a:extLst>
              <a:ext uri="{FF2B5EF4-FFF2-40B4-BE49-F238E27FC236}">
                <a16:creationId xmlns:a16="http://schemas.microsoft.com/office/drawing/2014/main" id="{5FDE4D5E-53F5-6551-811B-2AFCFD24707B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</a:rPr>
              <a:t>Conclusion</a:t>
            </a:r>
            <a:endParaRPr lang="en-GB" sz="1400" b="1" dirty="0">
              <a:solidFill>
                <a:srgbClr val="4A5959"/>
              </a:solidFill>
              <a:cs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61D4D8-3038-E2E4-D9C9-B9F2E509C227}"/>
              </a:ext>
            </a:extLst>
          </p:cNvPr>
          <p:cNvSpPr/>
          <p:nvPr/>
        </p:nvSpPr>
        <p:spPr>
          <a:xfrm>
            <a:off x="1834652" y="4479071"/>
            <a:ext cx="2601587" cy="903984"/>
          </a:xfrm>
          <a:prstGeom prst="roundRect">
            <a:avLst/>
          </a:prstGeom>
          <a:solidFill>
            <a:srgbClr val="C1DDDE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84B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interaction with the system </a:t>
            </a:r>
            <a:r>
              <a:rPr lang="en-GB" sz="1600" b="1" dirty="0">
                <a:solidFill>
                  <a:srgbClr val="384B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augments user motivation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7442C2-0F3C-7AD1-FCC4-19AE9AFC117E}"/>
                  </a:ext>
                </a:extLst>
              </p14:cNvPr>
              <p14:cNvContentPartPr/>
              <p14:nvPr/>
            </p14:nvContentPartPr>
            <p14:xfrm>
              <a:off x="3053438" y="3255300"/>
              <a:ext cx="397440" cy="43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7442C2-0F3C-7AD1-FCC4-19AE9AFC11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7471" y="3219300"/>
                <a:ext cx="469015" cy="50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11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37"/>
    </mc:Choice>
    <mc:Fallback>
      <p:transition spd="slow" advTm="46037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53E5120-370A-7FEF-7BC5-6595D6F1B1B5}"/>
              </a:ext>
            </a:extLst>
          </p:cNvPr>
          <p:cNvSpPr txBox="1"/>
          <p:nvPr/>
        </p:nvSpPr>
        <p:spPr>
          <a:xfrm>
            <a:off x="526470" y="2235564"/>
            <a:ext cx="10889673" cy="132343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a typeface="NewsGotT" charset="0"/>
              </a:rPr>
              <a:t>Thank you so much for your attention.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ea typeface="NewsGotT" charset="0"/>
              </a:rPr>
              <a:t>Any questions?</a:t>
            </a:r>
            <a:endParaRPr lang="en-GB" sz="4000" b="1" dirty="0">
              <a:solidFill>
                <a:schemeClr val="bg1"/>
              </a:solidFill>
              <a:ea typeface="NewsGotT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D7E55-E3C8-7B09-E228-4CF954BBA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35" y="5977263"/>
            <a:ext cx="2951019" cy="79087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94FCC19-24C0-8B47-C69C-DDCCE06FD7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7049" y="4050548"/>
            <a:ext cx="10882574" cy="1326125"/>
          </a:xfr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800" b="1" dirty="0" err="1">
                <a:solidFill>
                  <a:schemeClr val="tx1"/>
                </a:solidFill>
                <a:cs typeface="Arial"/>
              </a:rPr>
              <a:t>Mestrado</a:t>
            </a:r>
            <a:r>
              <a:rPr lang="en-GB" sz="18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GB" sz="1800" b="1" dirty="0" err="1">
                <a:solidFill>
                  <a:schemeClr val="tx1"/>
                </a:solidFill>
                <a:cs typeface="Arial"/>
              </a:rPr>
              <a:t>em</a:t>
            </a:r>
            <a:r>
              <a:rPr lang="en-GB" sz="1800" b="1" dirty="0">
                <a:solidFill>
                  <a:schemeClr val="tx1"/>
                </a:solidFill>
                <a:cs typeface="Arial"/>
              </a:rPr>
              <a:t> Engenharia </a:t>
            </a:r>
            <a:r>
              <a:rPr lang="en-GB" sz="1800" b="1" dirty="0" err="1">
                <a:solidFill>
                  <a:schemeClr val="tx1"/>
                </a:solidFill>
                <a:cs typeface="Arial"/>
              </a:rPr>
              <a:t>Informática</a:t>
            </a:r>
            <a:br>
              <a:rPr lang="en-GB" sz="1800" b="1" dirty="0">
                <a:solidFill>
                  <a:schemeClr val="tx1"/>
                </a:solidFill>
                <a:cs typeface="Arial"/>
              </a:rPr>
            </a:br>
            <a:r>
              <a:rPr lang="en-GB" sz="1800" b="1" dirty="0">
                <a:solidFill>
                  <a:schemeClr val="tx1"/>
                </a:solidFill>
                <a:cs typeface="Arial"/>
              </a:rPr>
              <a:t>Ana Paula Oliveira Henriques</a:t>
            </a:r>
            <a:endParaRPr lang="en-GB" sz="1800" dirty="0">
              <a:solidFill>
                <a:schemeClr val="tx1"/>
              </a:solidFill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solidFill>
                  <a:schemeClr val="tx1"/>
                </a:solidFill>
                <a:cs typeface="Arial"/>
              </a:rPr>
              <a:t>Advisors: Professor Doctor Cristina Santos, Doctorate Student Cristiana Pinheiro</a:t>
            </a:r>
            <a:endParaRPr lang="en-GB" sz="4800" dirty="0">
              <a:solidFill>
                <a:schemeClr val="tx1"/>
              </a:solidFill>
              <a:cs typeface="Arial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0ED81-BD8C-4168-3B89-AD0FECCBCFAC}"/>
              </a:ext>
            </a:extLst>
          </p:cNvPr>
          <p:cNvSpPr txBox="1"/>
          <p:nvPr/>
        </p:nvSpPr>
        <p:spPr>
          <a:xfrm>
            <a:off x="5310161" y="4943248"/>
            <a:ext cx="6099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PT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2024</a:t>
            </a:r>
            <a:endParaRPr lang="en-P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91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8"/>
    </mc:Choice>
    <mc:Fallback>
      <p:transition spd="slow" advTm="5038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7295A-0058-21B2-51A8-4429C05BB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BFB6-4C4F-63BA-DE1B-25624341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42" y="251418"/>
            <a:ext cx="11461315" cy="9193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3000"/>
              <a:t>Motivation &amp; Problem Statement</a:t>
            </a:r>
            <a:endParaRPr lang="en-GB" sz="3000" b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383ABA-AA55-2DA7-0CA3-21A7099CAC5A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  <a:endParaRPr lang="en-GB" sz="14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BCBBE7-4543-F98D-916F-2A69660CD42D}"/>
              </a:ext>
            </a:extLst>
          </p:cNvPr>
          <p:cNvSpPr txBox="1"/>
          <p:nvPr/>
        </p:nvSpPr>
        <p:spPr>
          <a:xfrm>
            <a:off x="497892" y="1251122"/>
            <a:ext cx="350139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600" b="1" dirty="0">
                <a:solidFill>
                  <a:srgbClr val="005493"/>
                </a:solidFill>
              </a:rPr>
              <a:t>7-10M</a:t>
            </a:r>
            <a:endParaRPr lang="en-GB" sz="1600" dirty="0">
              <a:solidFill>
                <a:srgbClr val="005493"/>
              </a:solidFill>
              <a:cs typeface="Arial"/>
            </a:endParaRPr>
          </a:p>
          <a:p>
            <a:r>
              <a:rPr lang="en-GB" sz="1600" dirty="0">
                <a:cs typeface="Arial"/>
              </a:rPr>
              <a:t>cases of Parkinson worldwide, estimated to increase by </a:t>
            </a:r>
            <a:r>
              <a:rPr lang="en-GB" sz="2000" b="1" dirty="0">
                <a:cs typeface="Arial"/>
              </a:rPr>
              <a:t>80%</a:t>
            </a:r>
            <a:r>
              <a:rPr lang="en-GB" sz="2000" dirty="0">
                <a:cs typeface="Arial"/>
              </a:rPr>
              <a:t> </a:t>
            </a:r>
            <a:r>
              <a:rPr lang="en-GB" sz="1600" dirty="0">
                <a:cs typeface="Arial"/>
              </a:rPr>
              <a:t>in the next two decades.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1187550-053D-10D5-8295-B7CA34CDABA8}"/>
              </a:ext>
            </a:extLst>
          </p:cNvPr>
          <p:cNvGrpSpPr/>
          <p:nvPr/>
        </p:nvGrpSpPr>
        <p:grpSpPr>
          <a:xfrm>
            <a:off x="497891" y="2857497"/>
            <a:ext cx="3712523" cy="2683639"/>
            <a:chOff x="6891562" y="1800626"/>
            <a:chExt cx="3804529" cy="2690725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BCEF323D-54D1-75DE-654A-590ACC248CAF}"/>
                </a:ext>
              </a:extLst>
            </p:cNvPr>
            <p:cNvSpPr txBox="1"/>
            <p:nvPr/>
          </p:nvSpPr>
          <p:spPr>
            <a:xfrm>
              <a:off x="6978407" y="1971003"/>
              <a:ext cx="3645730" cy="23607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spcAft>
                  <a:spcPts val="700"/>
                </a:spcAft>
              </a:pPr>
              <a:r>
                <a:rPr lang="en-GB" sz="1600" dirty="0"/>
                <a:t>Main symptoms of Parkinson’s:</a:t>
              </a:r>
              <a:endParaRPr lang="en-GB" sz="1600" dirty="0">
                <a:cs typeface="Arial" panose="020B0604020202020204"/>
              </a:endParaRPr>
            </a:p>
            <a:p>
              <a:pPr marL="285750" indent="-285750">
                <a:spcAft>
                  <a:spcPts val="700"/>
                </a:spcAft>
                <a:buFont typeface="Arial" panose="020B0604020202020204" pitchFamily="34" charset="0"/>
                <a:buChar char="•"/>
              </a:pPr>
              <a:r>
                <a:rPr lang="en-GB" sz="1600" b="1" dirty="0">
                  <a:cs typeface="Arial"/>
                </a:rPr>
                <a:t>Bradykinesia </a:t>
              </a:r>
              <a:r>
                <a:rPr lang="en-GB" sz="1600" dirty="0">
                  <a:cs typeface="Arial"/>
                </a:rPr>
                <a:t>(slow movements);</a:t>
              </a:r>
            </a:p>
            <a:p>
              <a:pPr marL="285750" indent="-285750">
                <a:spcAft>
                  <a:spcPts val="700"/>
                </a:spcAft>
                <a:buFont typeface="Arial" panose="020B0604020202020204" pitchFamily="34" charset="0"/>
                <a:buChar char="•"/>
              </a:pPr>
              <a:r>
                <a:rPr lang="en-GB" sz="1600" b="1" dirty="0">
                  <a:cs typeface="Arial"/>
                </a:rPr>
                <a:t>Balance Impairments;</a:t>
              </a:r>
            </a:p>
            <a:p>
              <a:pPr marL="285750" indent="-285750">
                <a:spcAft>
                  <a:spcPts val="700"/>
                </a:spcAft>
                <a:buFont typeface="Arial" panose="020B0604020202020204" pitchFamily="34" charset="0"/>
                <a:buChar char="•"/>
              </a:pPr>
              <a:r>
                <a:rPr lang="en-GB" sz="1600" b="1" dirty="0">
                  <a:cs typeface="Arial"/>
                </a:rPr>
                <a:t>Tremors; </a:t>
              </a:r>
            </a:p>
            <a:p>
              <a:pPr marL="285750" indent="-285750">
                <a:spcAft>
                  <a:spcPts val="7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cs typeface="Arial"/>
                </a:rPr>
                <a:t>Depression and anxiety;</a:t>
              </a:r>
            </a:p>
            <a:p>
              <a:pPr marL="285750" indent="-285750">
                <a:spcAft>
                  <a:spcPts val="7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cs typeface="Arial"/>
                </a:rPr>
                <a:t>Dementia.</a:t>
              </a:r>
            </a:p>
            <a:p>
              <a:pPr>
                <a:spcAft>
                  <a:spcPts val="700"/>
                </a:spcAft>
              </a:pPr>
              <a:r>
                <a:rPr lang="en-GB" sz="1600" dirty="0">
                  <a:cs typeface="Arial"/>
                </a:rPr>
                <a:t>Economic consequences.</a:t>
              </a: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81AC08D-D54A-C6FE-1178-20735E59CE2F}"/>
                </a:ext>
              </a:extLst>
            </p:cNvPr>
            <p:cNvSpPr/>
            <p:nvPr/>
          </p:nvSpPr>
          <p:spPr>
            <a:xfrm>
              <a:off x="6891562" y="1800626"/>
              <a:ext cx="3804529" cy="2690725"/>
            </a:xfrm>
            <a:prstGeom prst="roundRect">
              <a:avLst>
                <a:gd name="adj" fmla="val 8041"/>
              </a:avLst>
            </a:prstGeom>
            <a:noFill/>
            <a:ln w="28575">
              <a:solidFill>
                <a:srgbClr val="0090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929000"/>
                </a:solidFill>
              </a:endParaRPr>
            </a:p>
          </p:txBody>
        </p:sp>
      </p:grp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8A1BE6D4-F406-6141-64FB-A24F671E736B}"/>
              </a:ext>
            </a:extLst>
          </p:cNvPr>
          <p:cNvSpPr/>
          <p:nvPr/>
        </p:nvSpPr>
        <p:spPr>
          <a:xfrm>
            <a:off x="4472871" y="3167301"/>
            <a:ext cx="674535" cy="568754"/>
          </a:xfrm>
          <a:prstGeom prst="rightArrow">
            <a:avLst/>
          </a:prstGeom>
          <a:solidFill>
            <a:srgbClr val="005493"/>
          </a:solidFill>
          <a:ln>
            <a:solidFill>
              <a:srgbClr val="0054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BF5502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15BEDA-6388-6D4C-C33E-8D790DFA682C}"/>
              </a:ext>
            </a:extLst>
          </p:cNvPr>
          <p:cNvSpPr txBox="1"/>
          <p:nvPr/>
        </p:nvSpPr>
        <p:spPr>
          <a:xfrm>
            <a:off x="6536064" y="2897680"/>
            <a:ext cx="674535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6600" b="1" dirty="0">
                <a:solidFill>
                  <a:srgbClr val="005493"/>
                </a:solidFill>
              </a:rPr>
              <a:t>+</a:t>
            </a:r>
            <a:endParaRPr lang="pt-PT" sz="6600" dirty="0">
              <a:solidFill>
                <a:srgbClr val="005493"/>
              </a:solidFill>
              <a:cs typeface="Arial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07DC95-54D1-A62F-FD63-1C8D582AD168}"/>
              </a:ext>
            </a:extLst>
          </p:cNvPr>
          <p:cNvSpPr txBox="1"/>
          <p:nvPr/>
        </p:nvSpPr>
        <p:spPr>
          <a:xfrm>
            <a:off x="4472872" y="4025569"/>
            <a:ext cx="4410749" cy="107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spcAft>
                <a:spcPts val="700"/>
              </a:spcAft>
            </a:pPr>
            <a:r>
              <a:rPr lang="en-GB" sz="2400" b="1" dirty="0">
                <a:solidFill>
                  <a:srgbClr val="009051"/>
                </a:solidFill>
              </a:rPr>
              <a:t>VIRTUAL REALITY (VR)</a:t>
            </a:r>
            <a:endParaRPr lang="en-GB" sz="2400" dirty="0">
              <a:solidFill>
                <a:srgbClr val="009051"/>
              </a:solidFill>
              <a:cs typeface="Arial"/>
            </a:endParaRPr>
          </a:p>
          <a:p>
            <a:pPr algn="r"/>
            <a:r>
              <a:rPr lang="en-GB" sz="1600" dirty="0">
                <a:cs typeface="Arial"/>
              </a:rPr>
              <a:t>as a </a:t>
            </a:r>
            <a:r>
              <a:rPr lang="en-GB" b="1" dirty="0">
                <a:cs typeface="Arial"/>
              </a:rPr>
              <a:t>MT intermediary </a:t>
            </a:r>
            <a:r>
              <a:rPr lang="en-GB" sz="1600" dirty="0">
                <a:cs typeface="Arial"/>
              </a:rPr>
              <a:t>to intensify body control, isolated from external distractions.</a:t>
            </a:r>
          </a:p>
        </p:txBody>
      </p:sp>
      <p:sp>
        <p:nvSpPr>
          <p:cNvPr id="25" name="CaixaDeTexto 2">
            <a:extLst>
              <a:ext uri="{FF2B5EF4-FFF2-40B4-BE49-F238E27FC236}">
                <a16:creationId xmlns:a16="http://schemas.microsoft.com/office/drawing/2014/main" id="{52F2FD54-CE3D-A3A7-AE6F-A61359104DDA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State of Art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7" name="CaixaDeTexto 2">
            <a:extLst>
              <a:ext uri="{FF2B5EF4-FFF2-40B4-BE49-F238E27FC236}">
                <a16:creationId xmlns:a16="http://schemas.microsoft.com/office/drawing/2014/main" id="{76D514AB-EF1C-BDFD-3EBF-0D1A715503B4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  <a:cs typeface="Arial"/>
              </a:rPr>
              <a:t>VRMT System</a:t>
            </a:r>
          </a:p>
        </p:txBody>
      </p:sp>
      <p:sp>
        <p:nvSpPr>
          <p:cNvPr id="28" name="CaixaDeTexto 2">
            <a:extLst>
              <a:ext uri="{FF2B5EF4-FFF2-40B4-BE49-F238E27FC236}">
                <a16:creationId xmlns:a16="http://schemas.microsoft.com/office/drawing/2014/main" id="{05D5FD9F-512A-E818-82DD-6F7E584DD8B5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Experimental Protocol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30" name="CaixaDeTexto 2">
            <a:extLst>
              <a:ext uri="{FF2B5EF4-FFF2-40B4-BE49-F238E27FC236}">
                <a16:creationId xmlns:a16="http://schemas.microsoft.com/office/drawing/2014/main" id="{2218F3FB-12C4-D429-D06D-93B8BBF8112C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31" name="CaixaDeTexto 2">
            <a:extLst>
              <a:ext uri="{FF2B5EF4-FFF2-40B4-BE49-F238E27FC236}">
                <a16:creationId xmlns:a16="http://schemas.microsoft.com/office/drawing/2014/main" id="{CE5F850B-9491-1010-6F67-EDD11B69B1D0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pic>
        <p:nvPicPr>
          <p:cNvPr id="33" name="Picture 32" descr="A person sitting at a table with a mirror&#10;&#10;Description automatically generated">
            <a:extLst>
              <a:ext uri="{FF2B5EF4-FFF2-40B4-BE49-F238E27FC236}">
                <a16:creationId xmlns:a16="http://schemas.microsoft.com/office/drawing/2014/main" id="{233F05A9-8F85-60B6-D4B0-A40BB0425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r="4742"/>
          <a:stretch/>
        </p:blipFill>
        <p:spPr>
          <a:xfrm>
            <a:off x="8980042" y="1313403"/>
            <a:ext cx="3253522" cy="1956479"/>
          </a:xfrm>
          <a:prstGeom prst="rect">
            <a:avLst/>
          </a:prstGeom>
          <a:ln w="57150">
            <a:solidFill>
              <a:srgbClr val="005493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6183F02-0A38-939F-BC8C-ABBC183CAAE1}"/>
              </a:ext>
            </a:extLst>
          </p:cNvPr>
          <p:cNvSpPr txBox="1"/>
          <p:nvPr/>
        </p:nvSpPr>
        <p:spPr>
          <a:xfrm>
            <a:off x="4797533" y="1631205"/>
            <a:ext cx="4086088" cy="1320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spcAft>
                <a:spcPts val="700"/>
              </a:spcAft>
            </a:pPr>
            <a:r>
              <a:rPr lang="en-GB" sz="2400" b="1" dirty="0">
                <a:solidFill>
                  <a:srgbClr val="009051"/>
                </a:solidFill>
              </a:rPr>
              <a:t>MIRROR THERAPY (MT)</a:t>
            </a:r>
            <a:endParaRPr lang="en-GB" sz="2400" dirty="0">
              <a:solidFill>
                <a:srgbClr val="009051"/>
              </a:solidFill>
              <a:cs typeface="Arial"/>
            </a:endParaRPr>
          </a:p>
          <a:p>
            <a:pPr algn="r"/>
            <a:r>
              <a:rPr lang="en-GB" sz="1600" dirty="0">
                <a:solidFill>
                  <a:srgbClr val="000000"/>
                </a:solidFill>
                <a:cs typeface="Arial"/>
              </a:rPr>
              <a:t>with action observation (</a:t>
            </a:r>
            <a:r>
              <a:rPr lang="en-GB" sz="1600" b="1" dirty="0">
                <a:solidFill>
                  <a:srgbClr val="000000"/>
                </a:solidFill>
                <a:cs typeface="Arial"/>
              </a:rPr>
              <a:t>AO</a:t>
            </a:r>
            <a:r>
              <a:rPr lang="en-GB" sz="1600" dirty="0">
                <a:solidFill>
                  <a:srgbClr val="000000"/>
                </a:solidFill>
                <a:cs typeface="Arial"/>
              </a:rPr>
              <a:t>), motor imagery (</a:t>
            </a:r>
            <a:r>
              <a:rPr lang="en-GB" sz="1600" b="1" dirty="0">
                <a:solidFill>
                  <a:srgbClr val="000000"/>
                </a:solidFill>
                <a:cs typeface="Arial"/>
              </a:rPr>
              <a:t>MI</a:t>
            </a:r>
            <a:r>
              <a:rPr lang="en-GB" sz="1600" dirty="0">
                <a:solidFill>
                  <a:srgbClr val="000000"/>
                </a:solidFill>
                <a:cs typeface="Arial"/>
              </a:rPr>
              <a:t>) and motor execution (</a:t>
            </a:r>
            <a:r>
              <a:rPr lang="en-GB" sz="1600" b="1" dirty="0">
                <a:solidFill>
                  <a:srgbClr val="000000"/>
                </a:solidFill>
                <a:cs typeface="Arial"/>
              </a:rPr>
              <a:t>ME</a:t>
            </a:r>
            <a:r>
              <a:rPr lang="en-GB" sz="1600" dirty="0">
                <a:solidFill>
                  <a:srgbClr val="000000"/>
                </a:solidFill>
                <a:cs typeface="Arial"/>
              </a:rPr>
              <a:t>) with </a:t>
            </a:r>
            <a:r>
              <a:rPr lang="en-GB" b="1" i="1" dirty="0">
                <a:solidFill>
                  <a:srgbClr val="000000"/>
                </a:solidFill>
                <a:cs typeface="Arial"/>
              </a:rPr>
              <a:t>feedback </a:t>
            </a:r>
            <a:r>
              <a:rPr lang="en-GB" sz="1600" dirty="0">
                <a:solidFill>
                  <a:srgbClr val="000000"/>
                </a:solidFill>
                <a:cs typeface="Arial"/>
              </a:rPr>
              <a:t>in real-time</a:t>
            </a:r>
            <a:r>
              <a:rPr lang="en-GB" sz="16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</p:txBody>
      </p:sp>
      <p:pic>
        <p:nvPicPr>
          <p:cNvPr id="35" name="Picture 34" descr="A person in a wheelchair using a virtual reality device&#10;&#10;Description automatically generated">
            <a:extLst>
              <a:ext uri="{FF2B5EF4-FFF2-40B4-BE49-F238E27FC236}">
                <a16:creationId xmlns:a16="http://schemas.microsoft.com/office/drawing/2014/main" id="{82C28E83-D5E9-654D-F5BB-A74B2A576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27" b="20791"/>
          <a:stretch/>
        </p:blipFill>
        <p:spPr>
          <a:xfrm>
            <a:off x="8980042" y="3584657"/>
            <a:ext cx="3270057" cy="1956479"/>
          </a:xfrm>
          <a:prstGeom prst="rect">
            <a:avLst/>
          </a:prstGeom>
          <a:ln w="57150">
            <a:solidFill>
              <a:srgbClr val="005493"/>
            </a:solidFill>
          </a:ln>
        </p:spPr>
      </p:pic>
      <p:sp>
        <p:nvSpPr>
          <p:cNvPr id="36" name="CaixaDeTexto 8">
            <a:extLst>
              <a:ext uri="{FF2B5EF4-FFF2-40B4-BE49-F238E27FC236}">
                <a16:creationId xmlns:a16="http://schemas.microsoft.com/office/drawing/2014/main" id="{5546D325-833C-6423-A2BB-39492CCDCB34}"/>
              </a:ext>
            </a:extLst>
          </p:cNvPr>
          <p:cNvSpPr txBox="1"/>
          <p:nvPr/>
        </p:nvSpPr>
        <p:spPr>
          <a:xfrm>
            <a:off x="5317013" y="5079278"/>
            <a:ext cx="66284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6600" b="1" dirty="0">
                <a:solidFill>
                  <a:srgbClr val="005493"/>
                </a:solidFill>
                <a:cs typeface="Arial"/>
              </a:rPr>
              <a:t>=</a:t>
            </a:r>
            <a:endParaRPr lang="pt-PT" sz="6600" dirty="0">
              <a:solidFill>
                <a:srgbClr val="005493"/>
              </a:solidFill>
              <a:cs typeface="Arial"/>
            </a:endParaRPr>
          </a:p>
        </p:txBody>
      </p:sp>
      <p:sp>
        <p:nvSpPr>
          <p:cNvPr id="37" name="CaixaDeTexto 8">
            <a:extLst>
              <a:ext uri="{FF2B5EF4-FFF2-40B4-BE49-F238E27FC236}">
                <a16:creationId xmlns:a16="http://schemas.microsoft.com/office/drawing/2014/main" id="{26918518-7E10-016D-A139-6AC2E6325B08}"/>
              </a:ext>
            </a:extLst>
          </p:cNvPr>
          <p:cNvSpPr txBox="1"/>
          <p:nvPr/>
        </p:nvSpPr>
        <p:spPr>
          <a:xfrm>
            <a:off x="5979857" y="5411216"/>
            <a:ext cx="344090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 dirty="0">
                <a:solidFill>
                  <a:srgbClr val="009051"/>
                </a:solidFill>
                <a:cs typeface="Arial"/>
              </a:rPr>
              <a:t>VRMT</a:t>
            </a:r>
            <a:r>
              <a:rPr lang="en-GB" sz="2400" b="1" dirty="0">
                <a:solidFill>
                  <a:srgbClr val="10888A"/>
                </a:solidFill>
                <a:cs typeface="Arial"/>
              </a:rPr>
              <a:t> </a:t>
            </a:r>
            <a:r>
              <a:rPr lang="en-GB" sz="2400" dirty="0">
                <a:cs typeface="Arial"/>
              </a:rPr>
              <a:t>System</a:t>
            </a:r>
            <a:endParaRPr lang="en-GB" sz="6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084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85"/>
    </mc:Choice>
    <mc:Fallback>
      <p:transition spd="slow" advTm="64585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3BFC8-5320-438B-9994-A6156E5E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97471-DE0E-0EE7-70F6-5C4592F4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000"/>
              <a:t>Objectives &amp; Research Questions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EFCC1A-7A0D-A9D8-6E1C-A01C683AAFCB}"/>
              </a:ext>
            </a:extLst>
          </p:cNvPr>
          <p:cNvSpPr txBox="1"/>
          <p:nvPr/>
        </p:nvSpPr>
        <p:spPr>
          <a:xfrm>
            <a:off x="1348879" y="1240814"/>
            <a:ext cx="92610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ea typeface="+mn-lt"/>
                <a:cs typeface="+mn-lt"/>
              </a:rPr>
              <a:t>DEVELOP AND VALIDATE A </a:t>
            </a:r>
            <a:r>
              <a:rPr lang="en-GB" sz="2400" b="1" dirty="0">
                <a:solidFill>
                  <a:srgbClr val="005493"/>
                </a:solidFill>
                <a:ea typeface="+mn-lt"/>
                <a:cs typeface="+mn-lt"/>
              </a:rPr>
              <a:t>VIRTUAL REALITY</a:t>
            </a:r>
            <a:r>
              <a:rPr lang="en-GB" sz="2400" b="1" dirty="0">
                <a:solidFill>
                  <a:srgbClr val="10888A"/>
                </a:solidFill>
                <a:ea typeface="+mn-lt"/>
                <a:cs typeface="+mn-lt"/>
              </a:rPr>
              <a:t> </a:t>
            </a:r>
            <a:r>
              <a:rPr lang="en-GB" sz="2400" dirty="0">
                <a:ea typeface="+mn-lt"/>
                <a:cs typeface="+mn-lt"/>
              </a:rPr>
              <a:t>ENVIRONMENT COMBINING </a:t>
            </a:r>
            <a:r>
              <a:rPr lang="en-GB" sz="2400" b="1" dirty="0">
                <a:solidFill>
                  <a:srgbClr val="005493"/>
                </a:solidFill>
                <a:ea typeface="+mn-lt"/>
                <a:cs typeface="+mn-lt"/>
              </a:rPr>
              <a:t>MIRROR THERAPY </a:t>
            </a:r>
            <a:r>
              <a:rPr lang="en-GB" sz="2400" dirty="0">
                <a:ea typeface="+mn-lt"/>
                <a:cs typeface="+mn-lt"/>
              </a:rPr>
              <a:t>FOR PD REHABILITATION </a:t>
            </a:r>
            <a:endParaRPr lang="en-GB" sz="2400" dirty="0">
              <a:cs typeface="Arial"/>
            </a:endParaRP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BFE9EB0A-03AC-0F5C-27C3-3136CC7D9D2A}"/>
              </a:ext>
            </a:extLst>
          </p:cNvPr>
          <p:cNvSpPr/>
          <p:nvPr/>
        </p:nvSpPr>
        <p:spPr>
          <a:xfrm rot="5400000">
            <a:off x="3477632" y="2170998"/>
            <a:ext cx="373166" cy="413826"/>
          </a:xfrm>
          <a:prstGeom prst="rightArrow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CaixaDeTexto 7">
            <a:extLst>
              <a:ext uri="{FF2B5EF4-FFF2-40B4-BE49-F238E27FC236}">
                <a16:creationId xmlns:a16="http://schemas.microsoft.com/office/drawing/2014/main" id="{7AF9E130-D06B-FDC4-C469-8B202B36E86D}"/>
              </a:ext>
            </a:extLst>
          </p:cNvPr>
          <p:cNvSpPr txBox="1"/>
          <p:nvPr/>
        </p:nvSpPr>
        <p:spPr>
          <a:xfrm>
            <a:off x="3005477" y="2576331"/>
            <a:ext cx="131747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009051"/>
                </a:solidFill>
                <a:cs typeface="Arial"/>
              </a:rPr>
              <a:t>OBJECTIVES</a:t>
            </a:r>
          </a:p>
        </p:txBody>
      </p:sp>
      <p:sp>
        <p:nvSpPr>
          <p:cNvPr id="86" name="Seta: Para a Direita 7">
            <a:extLst>
              <a:ext uri="{FF2B5EF4-FFF2-40B4-BE49-F238E27FC236}">
                <a16:creationId xmlns:a16="http://schemas.microsoft.com/office/drawing/2014/main" id="{FC9E6FE2-325E-423F-BFC7-47C6405FEACA}"/>
              </a:ext>
            </a:extLst>
          </p:cNvPr>
          <p:cNvSpPr/>
          <p:nvPr/>
        </p:nvSpPr>
        <p:spPr>
          <a:xfrm rot="5400000">
            <a:off x="8134291" y="2175386"/>
            <a:ext cx="373166" cy="413826"/>
          </a:xfrm>
          <a:prstGeom prst="rightArrow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7" name="CaixaDeTexto 7">
            <a:extLst>
              <a:ext uri="{FF2B5EF4-FFF2-40B4-BE49-F238E27FC236}">
                <a16:creationId xmlns:a16="http://schemas.microsoft.com/office/drawing/2014/main" id="{CC3A3B23-167C-EC44-72FA-3D2CCE4BA263}"/>
              </a:ext>
            </a:extLst>
          </p:cNvPr>
          <p:cNvSpPr txBox="1"/>
          <p:nvPr/>
        </p:nvSpPr>
        <p:spPr>
          <a:xfrm>
            <a:off x="7500510" y="2578274"/>
            <a:ext cx="1640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009051"/>
                </a:solidFill>
                <a:cs typeface="Arial"/>
              </a:rPr>
              <a:t>INVESTIGATION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74E8B48-1127-7E29-8CB7-443964841BB1}"/>
              </a:ext>
            </a:extLst>
          </p:cNvPr>
          <p:cNvGrpSpPr/>
          <p:nvPr/>
        </p:nvGrpSpPr>
        <p:grpSpPr>
          <a:xfrm>
            <a:off x="476589" y="3025056"/>
            <a:ext cx="2514217" cy="727364"/>
            <a:chOff x="468120" y="3117099"/>
            <a:chExt cx="2514217" cy="72736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33812A5-CF6B-5079-2958-33ADDA345734}"/>
                </a:ext>
              </a:extLst>
            </p:cNvPr>
            <p:cNvGrpSpPr/>
            <p:nvPr/>
          </p:nvGrpSpPr>
          <p:grpSpPr>
            <a:xfrm>
              <a:off x="638527" y="3117099"/>
              <a:ext cx="2343810" cy="727364"/>
              <a:chOff x="445440" y="2730165"/>
              <a:chExt cx="2343810" cy="727364"/>
            </a:xfrm>
          </p:grpSpPr>
          <p:grpSp>
            <p:nvGrpSpPr>
              <p:cNvPr id="3" name="Agrupar 20">
                <a:extLst>
                  <a:ext uri="{FF2B5EF4-FFF2-40B4-BE49-F238E27FC236}">
                    <a16:creationId xmlns:a16="http://schemas.microsoft.com/office/drawing/2014/main" id="{687EB862-8D1F-839D-DF9C-5C16817DEBEB}"/>
                  </a:ext>
                </a:extLst>
              </p:cNvPr>
              <p:cNvGrpSpPr/>
              <p:nvPr/>
            </p:nvGrpSpPr>
            <p:grpSpPr>
              <a:xfrm>
                <a:off x="445440" y="3006651"/>
                <a:ext cx="2343810" cy="450878"/>
                <a:chOff x="6891563" y="1800627"/>
                <a:chExt cx="3244901" cy="452068"/>
              </a:xfrm>
            </p:grpSpPr>
            <p:sp>
              <p:nvSpPr>
                <p:cNvPr id="15" name="Retângulo: Cantos Arredondados 19">
                  <a:extLst>
                    <a:ext uri="{FF2B5EF4-FFF2-40B4-BE49-F238E27FC236}">
                      <a16:creationId xmlns:a16="http://schemas.microsoft.com/office/drawing/2014/main" id="{A128A884-A3DC-6461-D1D2-9AD4FA8B24CE}"/>
                    </a:ext>
                  </a:extLst>
                </p:cNvPr>
                <p:cNvSpPr/>
                <p:nvPr/>
              </p:nvSpPr>
              <p:spPr>
                <a:xfrm>
                  <a:off x="6891563" y="1800627"/>
                  <a:ext cx="3244901" cy="452068"/>
                </a:xfrm>
                <a:prstGeom prst="roundRect">
                  <a:avLst>
                    <a:gd name="adj" fmla="val 8041"/>
                  </a:avLst>
                </a:prstGeom>
                <a:noFill/>
                <a:ln w="28575">
                  <a:solidFill>
                    <a:srgbClr val="00549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CaixaDeTexto 7">
                  <a:extLst>
                    <a:ext uri="{FF2B5EF4-FFF2-40B4-BE49-F238E27FC236}">
                      <a16:creationId xmlns:a16="http://schemas.microsoft.com/office/drawing/2014/main" id="{E59E1FF1-4383-AF4B-FE22-AFFA8433EB12}"/>
                    </a:ext>
                  </a:extLst>
                </p:cNvPr>
                <p:cNvSpPr txBox="1"/>
                <p:nvPr/>
              </p:nvSpPr>
              <p:spPr>
                <a:xfrm>
                  <a:off x="7400824" y="1871761"/>
                  <a:ext cx="2401611" cy="32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1500">
                      <a:cs typeface="Arial"/>
                    </a:rPr>
                    <a:t>State of the Art</a:t>
                  </a:r>
                </a:p>
              </p:txBody>
            </p:sp>
          </p:grpSp>
          <p:sp>
            <p:nvSpPr>
              <p:cNvPr id="33" name="CaixaDeTexto 7">
                <a:extLst>
                  <a:ext uri="{FF2B5EF4-FFF2-40B4-BE49-F238E27FC236}">
                    <a16:creationId xmlns:a16="http://schemas.microsoft.com/office/drawing/2014/main" id="{2A585DEA-D620-7403-887C-462CBE44E283}"/>
                  </a:ext>
                </a:extLst>
              </p:cNvPr>
              <p:cNvSpPr txBox="1"/>
              <p:nvPr/>
            </p:nvSpPr>
            <p:spPr>
              <a:xfrm>
                <a:off x="881374" y="2730165"/>
                <a:ext cx="173469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GB" sz="1200" b="1" dirty="0">
                    <a:solidFill>
                      <a:srgbClr val="005493"/>
                    </a:solidFill>
                    <a:cs typeface="Arial"/>
                  </a:rPr>
                  <a:t>ANALYZE</a:t>
                </a:r>
              </a:p>
            </p:txBody>
          </p:sp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47DC604-69A7-8DCD-F327-DF1E3C09E627}"/>
                </a:ext>
              </a:extLst>
            </p:cNvPr>
            <p:cNvSpPr/>
            <p:nvPr/>
          </p:nvSpPr>
          <p:spPr>
            <a:xfrm>
              <a:off x="468120" y="3279971"/>
              <a:ext cx="345163" cy="335196"/>
            </a:xfrm>
            <a:prstGeom prst="ellipse">
              <a:avLst/>
            </a:prstGeom>
            <a:solidFill>
              <a:srgbClr val="009051"/>
            </a:solidFill>
            <a:ln w="28575">
              <a:solidFill>
                <a:srgbClr val="00905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1</a:t>
              </a:r>
            </a:p>
          </p:txBody>
        </p:sp>
      </p:grpSp>
      <p:sp>
        <p:nvSpPr>
          <p:cNvPr id="89" name="CaixaDeTexto 4">
            <a:extLst>
              <a:ext uri="{FF2B5EF4-FFF2-40B4-BE49-F238E27FC236}">
                <a16:creationId xmlns:a16="http://schemas.microsoft.com/office/drawing/2014/main" id="{F7784DD8-9D78-F339-24AE-2F58EFD095B9}"/>
              </a:ext>
            </a:extLst>
          </p:cNvPr>
          <p:cNvSpPr txBox="1"/>
          <p:nvPr/>
        </p:nvSpPr>
        <p:spPr>
          <a:xfrm>
            <a:off x="7130778" y="3222550"/>
            <a:ext cx="445060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500" dirty="0">
                <a:effectLst/>
                <a:latin typeface="+mj-lt"/>
              </a:rPr>
              <a:t>How are </a:t>
            </a:r>
            <a:r>
              <a:rPr lang="en-GB" sz="1500" b="1" dirty="0">
                <a:effectLst/>
                <a:latin typeface="+mj-lt"/>
              </a:rPr>
              <a:t>MT strategies </a:t>
            </a:r>
            <a:r>
              <a:rPr lang="en-GB" sz="1500" dirty="0">
                <a:effectLst/>
                <a:latin typeface="+mj-lt"/>
              </a:rPr>
              <a:t>applied and what effects are reported in the </a:t>
            </a:r>
            <a:r>
              <a:rPr lang="en-GB" sz="1500" u="sng" dirty="0">
                <a:effectLst/>
                <a:latin typeface="+mj-lt"/>
              </a:rPr>
              <a:t>literature</a:t>
            </a:r>
            <a:r>
              <a:rPr lang="en-GB" sz="1500" dirty="0">
                <a:effectLst/>
                <a:latin typeface="+mj-lt"/>
              </a:rPr>
              <a:t> for PD’s victims? </a:t>
            </a:r>
          </a:p>
        </p:txBody>
      </p:sp>
      <p:sp>
        <p:nvSpPr>
          <p:cNvPr id="91" name="CaixaDeTexto 6">
            <a:extLst>
              <a:ext uri="{FF2B5EF4-FFF2-40B4-BE49-F238E27FC236}">
                <a16:creationId xmlns:a16="http://schemas.microsoft.com/office/drawing/2014/main" id="{CC55215C-F3EC-0954-5ED2-3225CEB7D73F}"/>
              </a:ext>
            </a:extLst>
          </p:cNvPr>
          <p:cNvSpPr txBox="1"/>
          <p:nvPr/>
        </p:nvSpPr>
        <p:spPr>
          <a:xfrm>
            <a:off x="7130779" y="3968918"/>
            <a:ext cx="4450607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500" dirty="0">
                <a:effectLst/>
              </a:rPr>
              <a:t>What are the </a:t>
            </a:r>
            <a:r>
              <a:rPr lang="en-GB" sz="1500" b="1" dirty="0">
                <a:effectLst/>
              </a:rPr>
              <a:t>VRMT strategies </a:t>
            </a:r>
            <a:r>
              <a:rPr lang="en-GB" sz="1500" dirty="0">
                <a:effectLst/>
              </a:rPr>
              <a:t>described in the </a:t>
            </a:r>
            <a:r>
              <a:rPr lang="en-GB" sz="1500" u="sng" dirty="0">
                <a:effectLst/>
              </a:rPr>
              <a:t>literature</a:t>
            </a:r>
            <a:r>
              <a:rPr lang="en-GB" sz="1500" dirty="0">
                <a:effectLst/>
              </a:rPr>
              <a:t> that have a positive impact on motor effects? </a:t>
            </a:r>
          </a:p>
        </p:txBody>
      </p:sp>
      <p:sp>
        <p:nvSpPr>
          <p:cNvPr id="93" name="CaixaDeTexto 8">
            <a:extLst>
              <a:ext uri="{FF2B5EF4-FFF2-40B4-BE49-F238E27FC236}">
                <a16:creationId xmlns:a16="http://schemas.microsoft.com/office/drawing/2014/main" id="{CB204F79-FBA5-6E90-2DD7-7C6060E02972}"/>
              </a:ext>
            </a:extLst>
          </p:cNvPr>
          <p:cNvSpPr txBox="1"/>
          <p:nvPr/>
        </p:nvSpPr>
        <p:spPr>
          <a:xfrm>
            <a:off x="7130778" y="4890532"/>
            <a:ext cx="4450607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500" dirty="0">
                <a:effectLst/>
              </a:rPr>
              <a:t>How does virtually incorporating AO, MI, and real-time feedback influence </a:t>
            </a:r>
            <a:r>
              <a:rPr lang="en-GB" sz="1500" b="1" dirty="0">
                <a:effectLst/>
              </a:rPr>
              <a:t>biomechanical data</a:t>
            </a:r>
            <a:r>
              <a:rPr lang="en-GB" sz="1500" dirty="0">
                <a:effectLst/>
              </a:rPr>
              <a:t> in </a:t>
            </a:r>
            <a:r>
              <a:rPr lang="en-GB" sz="1500" u="sng" dirty="0">
                <a:effectLst/>
              </a:rPr>
              <a:t>healthy population</a:t>
            </a:r>
            <a:r>
              <a:rPr lang="en-GB" sz="1500" dirty="0">
                <a:effectLst/>
              </a:rPr>
              <a:t> and a </a:t>
            </a:r>
            <a:r>
              <a:rPr lang="en-GB" sz="1500" u="sng" dirty="0">
                <a:effectLst/>
              </a:rPr>
              <a:t>PD case study</a:t>
            </a:r>
            <a:r>
              <a:rPr lang="en-GB" sz="1500" dirty="0">
                <a:effectLst/>
              </a:rPr>
              <a:t>? 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8E6532F-3E12-9478-F5C1-E488A862701E}"/>
              </a:ext>
            </a:extLst>
          </p:cNvPr>
          <p:cNvSpPr/>
          <p:nvPr/>
        </p:nvSpPr>
        <p:spPr>
          <a:xfrm>
            <a:off x="6327745" y="3197204"/>
            <a:ext cx="773665" cy="604691"/>
          </a:xfrm>
          <a:prstGeom prst="ellipse">
            <a:avLst/>
          </a:prstGeom>
          <a:solidFill>
            <a:srgbClr val="005493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RQ1</a:t>
            </a:r>
            <a:endParaRPr lang="en-GB" sz="1400" b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A8FC7CB-B1A3-114B-FB17-7B68847B14DA}"/>
              </a:ext>
            </a:extLst>
          </p:cNvPr>
          <p:cNvGrpSpPr/>
          <p:nvPr/>
        </p:nvGrpSpPr>
        <p:grpSpPr>
          <a:xfrm>
            <a:off x="473573" y="3970840"/>
            <a:ext cx="2519396" cy="718732"/>
            <a:chOff x="465104" y="4062883"/>
            <a:chExt cx="2519396" cy="71873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C5BF3A6-DF7D-F1F1-820E-8D76B5505A9E}"/>
                </a:ext>
              </a:extLst>
            </p:cNvPr>
            <p:cNvGrpSpPr/>
            <p:nvPr/>
          </p:nvGrpSpPr>
          <p:grpSpPr>
            <a:xfrm>
              <a:off x="640690" y="4062883"/>
              <a:ext cx="2343810" cy="718732"/>
              <a:chOff x="447603" y="3675949"/>
              <a:chExt cx="2343810" cy="718732"/>
            </a:xfrm>
          </p:grpSpPr>
          <p:sp>
            <p:nvSpPr>
              <p:cNvPr id="76" name="Retângulo: Cantos Arredondados 19">
                <a:extLst>
                  <a:ext uri="{FF2B5EF4-FFF2-40B4-BE49-F238E27FC236}">
                    <a16:creationId xmlns:a16="http://schemas.microsoft.com/office/drawing/2014/main" id="{D9282392-9502-4B8F-34D8-87F6C3DA64E1}"/>
                  </a:ext>
                </a:extLst>
              </p:cNvPr>
              <p:cNvSpPr/>
              <p:nvPr/>
            </p:nvSpPr>
            <p:spPr>
              <a:xfrm>
                <a:off x="447603" y="3943803"/>
                <a:ext cx="2343810" cy="450878"/>
              </a:xfrm>
              <a:prstGeom prst="roundRect">
                <a:avLst>
                  <a:gd name="adj" fmla="val 8041"/>
                </a:avLst>
              </a:prstGeom>
              <a:noFill/>
              <a:ln w="28575">
                <a:solidFill>
                  <a:srgbClr val="00549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F9412A2-13A3-6ADC-1240-04F6A83573EC}"/>
                  </a:ext>
                </a:extLst>
              </p:cNvPr>
              <p:cNvGrpSpPr/>
              <p:nvPr/>
            </p:nvGrpSpPr>
            <p:grpSpPr>
              <a:xfrm>
                <a:off x="453938" y="3675949"/>
                <a:ext cx="2288468" cy="657903"/>
                <a:chOff x="2658243" y="2738941"/>
                <a:chExt cx="2288468" cy="657903"/>
              </a:xfrm>
            </p:grpSpPr>
            <p:sp>
              <p:nvSpPr>
                <p:cNvPr id="23" name="CaixaDeTexto 7">
                  <a:extLst>
                    <a:ext uri="{FF2B5EF4-FFF2-40B4-BE49-F238E27FC236}">
                      <a16:creationId xmlns:a16="http://schemas.microsoft.com/office/drawing/2014/main" id="{5C1CE4D3-8D49-190F-5565-B20F8D939224}"/>
                    </a:ext>
                  </a:extLst>
                </p:cNvPr>
                <p:cNvSpPr txBox="1"/>
                <p:nvPr/>
              </p:nvSpPr>
              <p:spPr>
                <a:xfrm>
                  <a:off x="2658243" y="3073679"/>
                  <a:ext cx="2288468" cy="3231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GB" sz="1500">
                      <a:cs typeface="Arial"/>
                    </a:rPr>
                    <a:t>   System Requirements</a:t>
                  </a:r>
                </a:p>
              </p:txBody>
            </p:sp>
            <p:sp>
              <p:nvSpPr>
                <p:cNvPr id="34" name="CaixaDeTexto 7">
                  <a:extLst>
                    <a:ext uri="{FF2B5EF4-FFF2-40B4-BE49-F238E27FC236}">
                      <a16:creationId xmlns:a16="http://schemas.microsoft.com/office/drawing/2014/main" id="{2060FAE0-5D3B-3B29-BB47-1D0CBB7DF6BC}"/>
                    </a:ext>
                  </a:extLst>
                </p:cNvPr>
                <p:cNvSpPr txBox="1"/>
                <p:nvPr/>
              </p:nvSpPr>
              <p:spPr>
                <a:xfrm>
                  <a:off x="3059672" y="2738941"/>
                  <a:ext cx="173469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1200" b="1" dirty="0">
                      <a:solidFill>
                        <a:srgbClr val="005493"/>
                      </a:solidFill>
                      <a:cs typeface="Arial"/>
                    </a:rPr>
                    <a:t>IDENTIFY</a:t>
                  </a:r>
                </a:p>
              </p:txBody>
            </p:sp>
          </p:grp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BF2FEED-220C-B41D-F7E0-4759ADD8250B}"/>
                </a:ext>
              </a:extLst>
            </p:cNvPr>
            <p:cNvSpPr/>
            <p:nvPr/>
          </p:nvSpPr>
          <p:spPr>
            <a:xfrm>
              <a:off x="465104" y="4214902"/>
              <a:ext cx="345163" cy="335196"/>
            </a:xfrm>
            <a:prstGeom prst="ellipse">
              <a:avLst/>
            </a:prstGeom>
            <a:solidFill>
              <a:srgbClr val="009051"/>
            </a:solidFill>
            <a:ln w="28575">
              <a:solidFill>
                <a:srgbClr val="00905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2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A884295-5AF5-5962-F319-7DBA6008D5D4}"/>
              </a:ext>
            </a:extLst>
          </p:cNvPr>
          <p:cNvGrpSpPr/>
          <p:nvPr/>
        </p:nvGrpSpPr>
        <p:grpSpPr>
          <a:xfrm>
            <a:off x="468644" y="4919193"/>
            <a:ext cx="2522162" cy="727877"/>
            <a:chOff x="460175" y="5011236"/>
            <a:chExt cx="2522162" cy="72787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A81BC08-809D-F519-4F89-7758CC3C8369}"/>
                </a:ext>
              </a:extLst>
            </p:cNvPr>
            <p:cNvGrpSpPr/>
            <p:nvPr/>
          </p:nvGrpSpPr>
          <p:grpSpPr>
            <a:xfrm>
              <a:off x="640690" y="5011236"/>
              <a:ext cx="2341647" cy="727877"/>
              <a:chOff x="447603" y="4624302"/>
              <a:chExt cx="2341647" cy="727877"/>
            </a:xfrm>
          </p:grpSpPr>
          <p:sp>
            <p:nvSpPr>
              <p:cNvPr id="77" name="Retângulo: Cantos Arredondados 19">
                <a:extLst>
                  <a:ext uri="{FF2B5EF4-FFF2-40B4-BE49-F238E27FC236}">
                    <a16:creationId xmlns:a16="http://schemas.microsoft.com/office/drawing/2014/main" id="{17F730D3-E668-7A1D-77E4-A270DF592533}"/>
                  </a:ext>
                </a:extLst>
              </p:cNvPr>
              <p:cNvSpPr/>
              <p:nvPr/>
            </p:nvSpPr>
            <p:spPr>
              <a:xfrm>
                <a:off x="447603" y="4901301"/>
                <a:ext cx="2341647" cy="450878"/>
              </a:xfrm>
              <a:prstGeom prst="roundRect">
                <a:avLst>
                  <a:gd name="adj" fmla="val 8041"/>
                </a:avLst>
              </a:prstGeom>
              <a:noFill/>
              <a:ln w="28575">
                <a:solidFill>
                  <a:srgbClr val="00549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39349B5-20BF-60EB-7445-2FBE0D205188}"/>
                  </a:ext>
                </a:extLst>
              </p:cNvPr>
              <p:cNvGrpSpPr/>
              <p:nvPr/>
            </p:nvGrpSpPr>
            <p:grpSpPr>
              <a:xfrm>
                <a:off x="800039" y="4624302"/>
                <a:ext cx="1769539" cy="662808"/>
                <a:chOff x="799577" y="3685877"/>
                <a:chExt cx="1769539" cy="662808"/>
              </a:xfrm>
            </p:grpSpPr>
            <p:sp>
              <p:nvSpPr>
                <p:cNvPr id="31" name="CaixaDeTexto 7">
                  <a:extLst>
                    <a:ext uri="{FF2B5EF4-FFF2-40B4-BE49-F238E27FC236}">
                      <a16:creationId xmlns:a16="http://schemas.microsoft.com/office/drawing/2014/main" id="{461D023A-859C-2C0C-950C-EAE6AD52285E}"/>
                    </a:ext>
                  </a:extLst>
                </p:cNvPr>
                <p:cNvSpPr txBox="1"/>
                <p:nvPr/>
              </p:nvSpPr>
              <p:spPr>
                <a:xfrm>
                  <a:off x="799577" y="4025520"/>
                  <a:ext cx="1730566" cy="3231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1500">
                      <a:cs typeface="Arial"/>
                    </a:rPr>
                    <a:t>VRMT System</a:t>
                  </a:r>
                </a:p>
              </p:txBody>
            </p:sp>
            <p:sp>
              <p:nvSpPr>
                <p:cNvPr id="35" name="CaixaDeTexto 7">
                  <a:extLst>
                    <a:ext uri="{FF2B5EF4-FFF2-40B4-BE49-F238E27FC236}">
                      <a16:creationId xmlns:a16="http://schemas.microsoft.com/office/drawing/2014/main" id="{B145EC53-AC08-81E8-8C16-9358190D7D21}"/>
                    </a:ext>
                  </a:extLst>
                </p:cNvPr>
                <p:cNvSpPr txBox="1"/>
                <p:nvPr/>
              </p:nvSpPr>
              <p:spPr>
                <a:xfrm>
                  <a:off x="834419" y="3685877"/>
                  <a:ext cx="173469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1200" b="1" dirty="0">
                      <a:solidFill>
                        <a:srgbClr val="005493"/>
                      </a:solidFill>
                      <a:cs typeface="Arial"/>
                    </a:rPr>
                    <a:t>DEVELOP</a:t>
                  </a:r>
                </a:p>
              </p:txBody>
            </p:sp>
          </p:grp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8589EB-43B5-78AD-2FAB-73682904C154}"/>
                </a:ext>
              </a:extLst>
            </p:cNvPr>
            <p:cNvSpPr/>
            <p:nvPr/>
          </p:nvSpPr>
          <p:spPr>
            <a:xfrm>
              <a:off x="460175" y="5157125"/>
              <a:ext cx="345163" cy="335196"/>
            </a:xfrm>
            <a:prstGeom prst="ellipse">
              <a:avLst/>
            </a:prstGeom>
            <a:solidFill>
              <a:srgbClr val="009051"/>
            </a:solidFill>
            <a:ln w="28575">
              <a:solidFill>
                <a:srgbClr val="00905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52A4370-CA91-D18B-D62C-44529E4D31F3}"/>
              </a:ext>
            </a:extLst>
          </p:cNvPr>
          <p:cNvGrpSpPr/>
          <p:nvPr/>
        </p:nvGrpSpPr>
        <p:grpSpPr>
          <a:xfrm>
            <a:off x="3144786" y="3051897"/>
            <a:ext cx="2565237" cy="715378"/>
            <a:chOff x="3346689" y="3141472"/>
            <a:chExt cx="2565237" cy="71537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908FF35-54D6-15D6-7D91-B843365DBEF6}"/>
                </a:ext>
              </a:extLst>
            </p:cNvPr>
            <p:cNvGrpSpPr/>
            <p:nvPr/>
          </p:nvGrpSpPr>
          <p:grpSpPr>
            <a:xfrm>
              <a:off x="3494044" y="3141472"/>
              <a:ext cx="2417882" cy="715378"/>
              <a:chOff x="3619935" y="2754538"/>
              <a:chExt cx="2417882" cy="715378"/>
            </a:xfrm>
          </p:grpSpPr>
          <p:sp>
            <p:nvSpPr>
              <p:cNvPr id="78" name="Retângulo: Cantos Arredondados 19">
                <a:extLst>
                  <a:ext uri="{FF2B5EF4-FFF2-40B4-BE49-F238E27FC236}">
                    <a16:creationId xmlns:a16="http://schemas.microsoft.com/office/drawing/2014/main" id="{2D97B53C-6F30-F507-1FD8-ECB4C13B7938}"/>
                  </a:ext>
                </a:extLst>
              </p:cNvPr>
              <p:cNvSpPr/>
              <p:nvPr/>
            </p:nvSpPr>
            <p:spPr>
              <a:xfrm>
                <a:off x="3619935" y="3019038"/>
                <a:ext cx="2417882" cy="450878"/>
              </a:xfrm>
              <a:prstGeom prst="roundRect">
                <a:avLst>
                  <a:gd name="adj" fmla="val 8041"/>
                </a:avLst>
              </a:prstGeom>
              <a:noFill/>
              <a:ln w="28575">
                <a:solidFill>
                  <a:srgbClr val="00549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0994470-AEC5-AC69-D7E0-5150C3C845EC}"/>
                  </a:ext>
                </a:extLst>
              </p:cNvPr>
              <p:cNvGrpSpPr/>
              <p:nvPr/>
            </p:nvGrpSpPr>
            <p:grpSpPr>
              <a:xfrm>
                <a:off x="3695051" y="2754538"/>
                <a:ext cx="2288822" cy="657469"/>
                <a:chOff x="2854326" y="3702663"/>
                <a:chExt cx="2288822" cy="657469"/>
              </a:xfrm>
            </p:grpSpPr>
            <p:sp>
              <p:nvSpPr>
                <p:cNvPr id="38" name="CaixaDeTexto 7">
                  <a:extLst>
                    <a:ext uri="{FF2B5EF4-FFF2-40B4-BE49-F238E27FC236}">
                      <a16:creationId xmlns:a16="http://schemas.microsoft.com/office/drawing/2014/main" id="{D9F17EE1-2FDD-3AC9-70E1-BCB7EF10448C}"/>
                    </a:ext>
                  </a:extLst>
                </p:cNvPr>
                <p:cNvSpPr txBox="1"/>
                <p:nvPr/>
              </p:nvSpPr>
              <p:spPr>
                <a:xfrm>
                  <a:off x="2854326" y="4037731"/>
                  <a:ext cx="2288822" cy="32240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GB" sz="1500">
                      <a:cs typeface="Arial"/>
                    </a:rPr>
                    <a:t>   Experimental Protocol</a:t>
                  </a:r>
                </a:p>
              </p:txBody>
            </p:sp>
            <p:sp>
              <p:nvSpPr>
                <p:cNvPr id="40" name="CaixaDeTexto 7">
                  <a:extLst>
                    <a:ext uri="{FF2B5EF4-FFF2-40B4-BE49-F238E27FC236}">
                      <a16:creationId xmlns:a16="http://schemas.microsoft.com/office/drawing/2014/main" id="{93D4792A-9E03-1CE4-4292-E9EEA3F89818}"/>
                    </a:ext>
                  </a:extLst>
                </p:cNvPr>
                <p:cNvSpPr txBox="1"/>
                <p:nvPr/>
              </p:nvSpPr>
              <p:spPr>
                <a:xfrm>
                  <a:off x="3215144" y="3702663"/>
                  <a:ext cx="173469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1200" b="1" dirty="0">
                      <a:solidFill>
                        <a:srgbClr val="005493"/>
                      </a:solidFill>
                      <a:cs typeface="Arial"/>
                    </a:rPr>
                    <a:t>IMPLEMENT</a:t>
                  </a:r>
                </a:p>
              </p:txBody>
            </p:sp>
          </p:grpSp>
        </p:grp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DB7176B-0AD6-0153-D875-808246A9A66C}"/>
                </a:ext>
              </a:extLst>
            </p:cNvPr>
            <p:cNvSpPr/>
            <p:nvPr/>
          </p:nvSpPr>
          <p:spPr>
            <a:xfrm>
              <a:off x="3346689" y="3275395"/>
              <a:ext cx="345163" cy="335196"/>
            </a:xfrm>
            <a:prstGeom prst="ellipse">
              <a:avLst/>
            </a:prstGeom>
            <a:solidFill>
              <a:srgbClr val="009051"/>
            </a:solidFill>
            <a:ln w="28575">
              <a:solidFill>
                <a:srgbClr val="00905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4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D22A1F0-5EFC-9501-465A-AF9E18A1F76F}"/>
              </a:ext>
            </a:extLst>
          </p:cNvPr>
          <p:cNvGrpSpPr/>
          <p:nvPr/>
        </p:nvGrpSpPr>
        <p:grpSpPr>
          <a:xfrm>
            <a:off x="3145839" y="3973991"/>
            <a:ext cx="2564184" cy="719728"/>
            <a:chOff x="3347742" y="4063566"/>
            <a:chExt cx="2564184" cy="71972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26C6A9E-5D3B-1E12-57FF-306F041006CE}"/>
                </a:ext>
              </a:extLst>
            </p:cNvPr>
            <p:cNvGrpSpPr/>
            <p:nvPr/>
          </p:nvGrpSpPr>
          <p:grpSpPr>
            <a:xfrm>
              <a:off x="3526444" y="4063566"/>
              <a:ext cx="2385482" cy="719728"/>
              <a:chOff x="3652335" y="3676632"/>
              <a:chExt cx="2385482" cy="719728"/>
            </a:xfrm>
          </p:grpSpPr>
          <p:sp>
            <p:nvSpPr>
              <p:cNvPr id="79" name="Retângulo: Cantos Arredondados 19">
                <a:extLst>
                  <a:ext uri="{FF2B5EF4-FFF2-40B4-BE49-F238E27FC236}">
                    <a16:creationId xmlns:a16="http://schemas.microsoft.com/office/drawing/2014/main" id="{926FBE4B-936F-CE0B-B359-5359BA7710F9}"/>
                  </a:ext>
                </a:extLst>
              </p:cNvPr>
              <p:cNvSpPr/>
              <p:nvPr/>
            </p:nvSpPr>
            <p:spPr>
              <a:xfrm>
                <a:off x="3652335" y="3945482"/>
                <a:ext cx="2385482" cy="450878"/>
              </a:xfrm>
              <a:prstGeom prst="roundRect">
                <a:avLst>
                  <a:gd name="adj" fmla="val 8041"/>
                </a:avLst>
              </a:prstGeom>
              <a:noFill/>
              <a:ln w="28575">
                <a:solidFill>
                  <a:srgbClr val="00549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A28B6D8-5328-D710-68BE-B81BD9A3C049}"/>
                  </a:ext>
                </a:extLst>
              </p:cNvPr>
              <p:cNvGrpSpPr/>
              <p:nvPr/>
            </p:nvGrpSpPr>
            <p:grpSpPr>
              <a:xfrm>
                <a:off x="4030600" y="3676632"/>
                <a:ext cx="1734697" cy="648115"/>
                <a:chOff x="823240" y="4660227"/>
                <a:chExt cx="1734697" cy="648115"/>
              </a:xfrm>
            </p:grpSpPr>
            <p:sp>
              <p:nvSpPr>
                <p:cNvPr id="43" name="CaixaDeTexto 7">
                  <a:extLst>
                    <a:ext uri="{FF2B5EF4-FFF2-40B4-BE49-F238E27FC236}">
                      <a16:creationId xmlns:a16="http://schemas.microsoft.com/office/drawing/2014/main" id="{146BD067-F81B-EB41-BD2A-31009FCB1648}"/>
                    </a:ext>
                  </a:extLst>
                </p:cNvPr>
                <p:cNvSpPr txBox="1"/>
                <p:nvPr/>
              </p:nvSpPr>
              <p:spPr>
                <a:xfrm>
                  <a:off x="921349" y="4985177"/>
                  <a:ext cx="1484604" cy="3231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1500">
                      <a:cs typeface="Arial"/>
                    </a:rPr>
                    <a:t>Results</a:t>
                  </a:r>
                </a:p>
              </p:txBody>
            </p:sp>
            <p:sp>
              <p:nvSpPr>
                <p:cNvPr id="45" name="CaixaDeTexto 7">
                  <a:extLst>
                    <a:ext uri="{FF2B5EF4-FFF2-40B4-BE49-F238E27FC236}">
                      <a16:creationId xmlns:a16="http://schemas.microsoft.com/office/drawing/2014/main" id="{9A211F0B-07EF-8239-7222-FB47049E13B8}"/>
                    </a:ext>
                  </a:extLst>
                </p:cNvPr>
                <p:cNvSpPr txBox="1"/>
                <p:nvPr/>
              </p:nvSpPr>
              <p:spPr>
                <a:xfrm>
                  <a:off x="823240" y="4660227"/>
                  <a:ext cx="173469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1200" b="1" dirty="0">
                      <a:solidFill>
                        <a:srgbClr val="005493"/>
                      </a:solidFill>
                      <a:cs typeface="Arial"/>
                    </a:rPr>
                    <a:t>DISCUSS</a:t>
                  </a:r>
                </a:p>
              </p:txBody>
            </p:sp>
          </p:grp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4A79AF9-FFF7-D80D-D660-7A6EB0B03492}"/>
                </a:ext>
              </a:extLst>
            </p:cNvPr>
            <p:cNvSpPr/>
            <p:nvPr/>
          </p:nvSpPr>
          <p:spPr>
            <a:xfrm>
              <a:off x="3347742" y="4214902"/>
              <a:ext cx="345163" cy="335196"/>
            </a:xfrm>
            <a:prstGeom prst="ellipse">
              <a:avLst/>
            </a:prstGeom>
            <a:solidFill>
              <a:srgbClr val="009051"/>
            </a:solidFill>
            <a:ln w="28575">
              <a:solidFill>
                <a:srgbClr val="00905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5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FC259AF-0897-0EC9-961A-BE3F7F144B0D}"/>
              </a:ext>
            </a:extLst>
          </p:cNvPr>
          <p:cNvGrpSpPr/>
          <p:nvPr/>
        </p:nvGrpSpPr>
        <p:grpSpPr>
          <a:xfrm>
            <a:off x="3144786" y="4913276"/>
            <a:ext cx="2565237" cy="732216"/>
            <a:chOff x="3346689" y="5002851"/>
            <a:chExt cx="2565237" cy="73221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10D1BBA-DC85-FB22-6562-88252B37FE34}"/>
                </a:ext>
              </a:extLst>
            </p:cNvPr>
            <p:cNvGrpSpPr/>
            <p:nvPr/>
          </p:nvGrpSpPr>
          <p:grpSpPr>
            <a:xfrm>
              <a:off x="3526444" y="5002851"/>
              <a:ext cx="2385482" cy="732216"/>
              <a:chOff x="3652335" y="4641556"/>
              <a:chExt cx="2385482" cy="732216"/>
            </a:xfrm>
          </p:grpSpPr>
          <p:sp>
            <p:nvSpPr>
              <p:cNvPr id="80" name="Retângulo: Cantos Arredondados 19">
                <a:extLst>
                  <a:ext uri="{FF2B5EF4-FFF2-40B4-BE49-F238E27FC236}">
                    <a16:creationId xmlns:a16="http://schemas.microsoft.com/office/drawing/2014/main" id="{6892D46C-7273-828C-EE4A-F73843528CD1}"/>
                  </a:ext>
                </a:extLst>
              </p:cNvPr>
              <p:cNvSpPr/>
              <p:nvPr/>
            </p:nvSpPr>
            <p:spPr>
              <a:xfrm>
                <a:off x="3652335" y="4922894"/>
                <a:ext cx="2385482" cy="450878"/>
              </a:xfrm>
              <a:prstGeom prst="roundRect">
                <a:avLst>
                  <a:gd name="adj" fmla="val 8041"/>
                </a:avLst>
              </a:prstGeom>
              <a:noFill/>
              <a:ln w="28575">
                <a:solidFill>
                  <a:srgbClr val="00549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DD2ED73-3A66-0172-A58C-C77BC5F2ED97}"/>
                  </a:ext>
                </a:extLst>
              </p:cNvPr>
              <p:cNvGrpSpPr/>
              <p:nvPr/>
            </p:nvGrpSpPr>
            <p:grpSpPr>
              <a:xfrm>
                <a:off x="4050777" y="4641556"/>
                <a:ext cx="1734697" cy="665239"/>
                <a:chOff x="2791951" y="4653738"/>
                <a:chExt cx="1734697" cy="665239"/>
              </a:xfrm>
            </p:grpSpPr>
            <p:sp>
              <p:nvSpPr>
                <p:cNvPr id="48" name="CaixaDeTexto 7">
                  <a:extLst>
                    <a:ext uri="{FF2B5EF4-FFF2-40B4-BE49-F238E27FC236}">
                      <a16:creationId xmlns:a16="http://schemas.microsoft.com/office/drawing/2014/main" id="{4361C490-923A-C054-76FA-673623359889}"/>
                    </a:ext>
                  </a:extLst>
                </p:cNvPr>
                <p:cNvSpPr txBox="1"/>
                <p:nvPr/>
              </p:nvSpPr>
              <p:spPr>
                <a:xfrm>
                  <a:off x="3004707" y="4995812"/>
                  <a:ext cx="1314229" cy="3231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1500">
                      <a:cs typeface="Arial"/>
                    </a:rPr>
                    <a:t>Dissertation</a:t>
                  </a:r>
                </a:p>
              </p:txBody>
            </p:sp>
            <p:sp>
              <p:nvSpPr>
                <p:cNvPr id="50" name="CaixaDeTexto 7">
                  <a:extLst>
                    <a:ext uri="{FF2B5EF4-FFF2-40B4-BE49-F238E27FC236}">
                      <a16:creationId xmlns:a16="http://schemas.microsoft.com/office/drawing/2014/main" id="{D7C018DD-013A-ECD6-FF4A-FDA25822DAFA}"/>
                    </a:ext>
                  </a:extLst>
                </p:cNvPr>
                <p:cNvSpPr txBox="1"/>
                <p:nvPr/>
              </p:nvSpPr>
              <p:spPr>
                <a:xfrm>
                  <a:off x="2791951" y="4653738"/>
                  <a:ext cx="173469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1200" b="1" dirty="0">
                      <a:solidFill>
                        <a:srgbClr val="005493"/>
                      </a:solidFill>
                      <a:cs typeface="Arial"/>
                    </a:rPr>
                    <a:t>DOCUMENT</a:t>
                  </a:r>
                </a:p>
              </p:txBody>
            </p:sp>
          </p:grp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0EBC542-35BE-8BEE-869D-99644F69D9D8}"/>
                </a:ext>
              </a:extLst>
            </p:cNvPr>
            <p:cNvSpPr/>
            <p:nvPr/>
          </p:nvSpPr>
          <p:spPr>
            <a:xfrm>
              <a:off x="3346689" y="5154789"/>
              <a:ext cx="345163" cy="335196"/>
            </a:xfrm>
            <a:prstGeom prst="ellipse">
              <a:avLst/>
            </a:prstGeom>
            <a:solidFill>
              <a:srgbClr val="009051"/>
            </a:solidFill>
            <a:ln w="28575">
              <a:solidFill>
                <a:srgbClr val="00905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6</a:t>
              </a:r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9A426432-AFAB-E601-331B-A247908549D4}"/>
              </a:ext>
            </a:extLst>
          </p:cNvPr>
          <p:cNvSpPr/>
          <p:nvPr/>
        </p:nvSpPr>
        <p:spPr>
          <a:xfrm>
            <a:off x="6327744" y="4089958"/>
            <a:ext cx="773665" cy="604691"/>
          </a:xfrm>
          <a:prstGeom prst="ellipse">
            <a:avLst/>
          </a:prstGeom>
          <a:solidFill>
            <a:srgbClr val="005493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RQ2</a:t>
            </a:r>
            <a:endParaRPr lang="en-GB" sz="1400" b="1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6F8B553-AD36-3C8F-4B8D-7F2DAA791403}"/>
              </a:ext>
            </a:extLst>
          </p:cNvPr>
          <p:cNvSpPr/>
          <p:nvPr/>
        </p:nvSpPr>
        <p:spPr>
          <a:xfrm>
            <a:off x="6327743" y="4980602"/>
            <a:ext cx="773665" cy="604691"/>
          </a:xfrm>
          <a:prstGeom prst="ellipse">
            <a:avLst/>
          </a:prstGeom>
          <a:solidFill>
            <a:srgbClr val="005493"/>
          </a:solidFill>
          <a:ln w="28575"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RQ3</a:t>
            </a:r>
            <a:endParaRPr lang="en-GB" sz="1400" b="1" dirty="0"/>
          </a:p>
        </p:txBody>
      </p:sp>
      <p:sp>
        <p:nvSpPr>
          <p:cNvPr id="22" name="CaixaDeTexto 2">
            <a:extLst>
              <a:ext uri="{FF2B5EF4-FFF2-40B4-BE49-F238E27FC236}">
                <a16:creationId xmlns:a16="http://schemas.microsoft.com/office/drawing/2014/main" id="{6DF73986-F32C-10F4-B6C8-F238A2D6F7C1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  <a:endParaRPr lang="en-GB" sz="14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24" name="CaixaDeTexto 2">
            <a:extLst>
              <a:ext uri="{FF2B5EF4-FFF2-40B4-BE49-F238E27FC236}">
                <a16:creationId xmlns:a16="http://schemas.microsoft.com/office/drawing/2014/main" id="{80FE6D3B-A23E-5ED0-355A-1DD4C8620862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State of Art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5" name="CaixaDeTexto 2">
            <a:extLst>
              <a:ext uri="{FF2B5EF4-FFF2-40B4-BE49-F238E27FC236}">
                <a16:creationId xmlns:a16="http://schemas.microsoft.com/office/drawing/2014/main" id="{2A56FB84-3454-1CFE-A59C-975946132A12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  <a:cs typeface="Arial"/>
              </a:rPr>
              <a:t>VRMT System</a:t>
            </a:r>
          </a:p>
        </p:txBody>
      </p:sp>
      <p:sp>
        <p:nvSpPr>
          <p:cNvPr id="26" name="CaixaDeTexto 2">
            <a:extLst>
              <a:ext uri="{FF2B5EF4-FFF2-40B4-BE49-F238E27FC236}">
                <a16:creationId xmlns:a16="http://schemas.microsoft.com/office/drawing/2014/main" id="{D08F88BE-86CB-CB2B-1834-6E9E522EB3D9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Experimental Protocol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7" name="CaixaDeTexto 2">
            <a:extLst>
              <a:ext uri="{FF2B5EF4-FFF2-40B4-BE49-F238E27FC236}">
                <a16:creationId xmlns:a16="http://schemas.microsoft.com/office/drawing/2014/main" id="{85C239E3-193D-067F-08D9-C75F835B194F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8" name="CaixaDeTexto 2">
            <a:extLst>
              <a:ext uri="{FF2B5EF4-FFF2-40B4-BE49-F238E27FC236}">
                <a16:creationId xmlns:a16="http://schemas.microsoft.com/office/drawing/2014/main" id="{31244575-7570-4EA1-A7DA-8DDBAF9C3E90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60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13"/>
    </mc:Choice>
    <mc:Fallback>
      <p:transition spd="slow" advTm="535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5E08F-9D80-AF2B-E0C9-47C56969E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FDF3D-6202-0A20-8C85-C6AC1A55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9" y="421761"/>
            <a:ext cx="11647244" cy="604691"/>
          </a:xfrm>
        </p:spPr>
        <p:txBody>
          <a:bodyPr>
            <a:noAutofit/>
          </a:bodyPr>
          <a:lstStyle/>
          <a:p>
            <a:r>
              <a:rPr lang="en-GB" sz="3000" dirty="0"/>
              <a:t>State of the art (S1): </a:t>
            </a:r>
            <a:r>
              <a:rPr lang="en-GB" sz="3000" b="0" dirty="0"/>
              <a:t>Mirror therapy in Parkinson’s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5B10D6A-79FD-3801-3088-6C3E93386330}"/>
              </a:ext>
            </a:extLst>
          </p:cNvPr>
          <p:cNvGrpSpPr/>
          <p:nvPr/>
        </p:nvGrpSpPr>
        <p:grpSpPr>
          <a:xfrm>
            <a:off x="200552" y="1629852"/>
            <a:ext cx="1462917" cy="698712"/>
            <a:chOff x="143184" y="1304671"/>
            <a:chExt cx="1462917" cy="698712"/>
          </a:xfrm>
        </p:grpSpPr>
        <p:sp>
          <p:nvSpPr>
            <p:cNvPr id="72" name="Retângulo: Cantos Arredondados 19">
              <a:extLst>
                <a:ext uri="{FF2B5EF4-FFF2-40B4-BE49-F238E27FC236}">
                  <a16:creationId xmlns:a16="http://schemas.microsoft.com/office/drawing/2014/main" id="{29940A02-F62B-EF53-F9EE-5FCD1B85D2D5}"/>
                </a:ext>
              </a:extLst>
            </p:cNvPr>
            <p:cNvSpPr/>
            <p:nvPr/>
          </p:nvSpPr>
          <p:spPr>
            <a:xfrm>
              <a:off x="143184" y="1304671"/>
              <a:ext cx="1454727" cy="625789"/>
            </a:xfrm>
            <a:prstGeom prst="roundRect">
              <a:avLst>
                <a:gd name="adj" fmla="val 8041"/>
              </a:avLst>
            </a:prstGeom>
            <a:noFill/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5493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9F44E12-A23A-DBCB-8EDA-BE7A85C280D0}"/>
                </a:ext>
              </a:extLst>
            </p:cNvPr>
            <p:cNvSpPr txBox="1"/>
            <p:nvPr/>
          </p:nvSpPr>
          <p:spPr>
            <a:xfrm>
              <a:off x="266888" y="1418608"/>
              <a:ext cx="13392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b="1" dirty="0">
                  <a:solidFill>
                    <a:srgbClr val="005493"/>
                  </a:solidFill>
                </a:rPr>
                <a:t>Parkinson’s</a:t>
              </a:r>
            </a:p>
            <a:p>
              <a:pPr algn="r"/>
              <a:r>
                <a:rPr lang="en-GB" sz="1600" b="1" dirty="0">
                  <a:solidFill>
                    <a:srgbClr val="005493"/>
                  </a:solidFill>
                </a:rPr>
                <a:t>Patients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4D9960B-65E7-F7BE-4F26-BD21F87B3317}"/>
              </a:ext>
            </a:extLst>
          </p:cNvPr>
          <p:cNvGrpSpPr/>
          <p:nvPr/>
        </p:nvGrpSpPr>
        <p:grpSpPr>
          <a:xfrm>
            <a:off x="325494" y="2909910"/>
            <a:ext cx="1454727" cy="782190"/>
            <a:chOff x="6494205" y="1320255"/>
            <a:chExt cx="1454727" cy="782190"/>
          </a:xfrm>
        </p:grpSpPr>
        <p:sp>
          <p:nvSpPr>
            <p:cNvPr id="83" name="Retângulo: Cantos Arredondados 19">
              <a:extLst>
                <a:ext uri="{FF2B5EF4-FFF2-40B4-BE49-F238E27FC236}">
                  <a16:creationId xmlns:a16="http://schemas.microsoft.com/office/drawing/2014/main" id="{0A2E00C8-0973-5327-83BD-8313CB8388FE}"/>
                </a:ext>
              </a:extLst>
            </p:cNvPr>
            <p:cNvSpPr/>
            <p:nvPr/>
          </p:nvSpPr>
          <p:spPr>
            <a:xfrm>
              <a:off x="6494205" y="1320255"/>
              <a:ext cx="1454727" cy="625789"/>
            </a:xfrm>
            <a:prstGeom prst="roundRect">
              <a:avLst>
                <a:gd name="adj" fmla="val 8041"/>
              </a:avLst>
            </a:prstGeom>
            <a:noFill/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5493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73C3F8-D996-4E1D-B287-3D05096AE4E8}"/>
                </a:ext>
              </a:extLst>
            </p:cNvPr>
            <p:cNvSpPr txBox="1"/>
            <p:nvPr/>
          </p:nvSpPr>
          <p:spPr>
            <a:xfrm>
              <a:off x="6723648" y="1517670"/>
              <a:ext cx="11304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b="1" dirty="0">
                  <a:solidFill>
                    <a:srgbClr val="005493"/>
                  </a:solidFill>
                </a:rPr>
                <a:t>Clinical</a:t>
              </a:r>
            </a:p>
            <a:p>
              <a:pPr algn="r"/>
              <a:r>
                <a:rPr lang="en-GB" sz="1600" b="1" dirty="0">
                  <a:solidFill>
                    <a:srgbClr val="005493"/>
                  </a:solidFill>
                </a:rPr>
                <a:t>Protocols</a:t>
              </a:r>
            </a:p>
          </p:txBody>
        </p:sp>
      </p:grpSp>
      <p:sp>
        <p:nvSpPr>
          <p:cNvPr id="97" name="CaixaDeTexto 12">
            <a:extLst>
              <a:ext uri="{FF2B5EF4-FFF2-40B4-BE49-F238E27FC236}">
                <a16:creationId xmlns:a16="http://schemas.microsoft.com/office/drawing/2014/main" id="{15FE5660-7121-788C-84FE-78FAB917B68D}"/>
              </a:ext>
            </a:extLst>
          </p:cNvPr>
          <p:cNvSpPr txBox="1"/>
          <p:nvPr/>
        </p:nvSpPr>
        <p:spPr>
          <a:xfrm>
            <a:off x="1698176" y="1497568"/>
            <a:ext cx="337968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1600" dirty="0">
                <a:ea typeface="+mn-lt"/>
                <a:cs typeface="+mn-lt"/>
              </a:rPr>
              <a:t>Mild to moderate symptoms;</a:t>
            </a:r>
          </a:p>
          <a:p>
            <a:pPr algn="just"/>
            <a:r>
              <a:rPr lang="en-GB" sz="1600" dirty="0">
                <a:ea typeface="+mn-lt"/>
                <a:cs typeface="+mn-lt"/>
              </a:rPr>
              <a:t>Preserved cognitive function;</a:t>
            </a:r>
          </a:p>
          <a:p>
            <a:pPr algn="just"/>
            <a:r>
              <a:rPr lang="en-GB" sz="1600" dirty="0">
                <a:ea typeface="+mn-lt"/>
                <a:cs typeface="+mn-lt"/>
              </a:rPr>
              <a:t>Medical stability;</a:t>
            </a:r>
          </a:p>
          <a:p>
            <a:pPr algn="just"/>
            <a:r>
              <a:rPr lang="en-GB" sz="1600" dirty="0">
                <a:ea typeface="+mn-lt"/>
                <a:cs typeface="+mn-lt"/>
              </a:rPr>
              <a:t>Ability to walk some distance.</a:t>
            </a:r>
            <a:endParaRPr lang="en-GB" sz="1600" dirty="0">
              <a:cs typeface="Arial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0030C18-37D0-53AE-0DB1-8B538710936C}"/>
              </a:ext>
            </a:extLst>
          </p:cNvPr>
          <p:cNvCxnSpPr>
            <a:cxnSpLocks/>
          </p:cNvCxnSpPr>
          <p:nvPr/>
        </p:nvCxnSpPr>
        <p:spPr>
          <a:xfrm>
            <a:off x="1675301" y="1522239"/>
            <a:ext cx="0" cy="1014132"/>
          </a:xfrm>
          <a:prstGeom prst="line">
            <a:avLst/>
          </a:prstGeom>
          <a:ln w="57150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CE135C6-853C-9FAB-0C5C-E49861B09118}"/>
              </a:ext>
            </a:extLst>
          </p:cNvPr>
          <p:cNvCxnSpPr>
            <a:cxnSpLocks/>
          </p:cNvCxnSpPr>
          <p:nvPr/>
        </p:nvCxnSpPr>
        <p:spPr>
          <a:xfrm>
            <a:off x="1685376" y="2761408"/>
            <a:ext cx="0" cy="1276610"/>
          </a:xfrm>
          <a:prstGeom prst="line">
            <a:avLst/>
          </a:prstGeom>
          <a:ln w="57150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2">
            <a:extLst>
              <a:ext uri="{FF2B5EF4-FFF2-40B4-BE49-F238E27FC236}">
                <a16:creationId xmlns:a16="http://schemas.microsoft.com/office/drawing/2014/main" id="{8D5B8CDA-3137-A500-1D6E-B0668DB3BC46}"/>
              </a:ext>
            </a:extLst>
          </p:cNvPr>
          <p:cNvSpPr txBox="1"/>
          <p:nvPr/>
        </p:nvSpPr>
        <p:spPr>
          <a:xfrm>
            <a:off x="1710193" y="2747556"/>
            <a:ext cx="328557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2-3 sessions per week, total 4.5 weeks, 60 minutes each session;</a:t>
            </a:r>
          </a:p>
          <a:p>
            <a:r>
              <a:rPr lang="en-GB" sz="16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46.7%  </a:t>
            </a:r>
            <a:r>
              <a:rPr lang="en-GB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AO+ME;</a:t>
            </a:r>
          </a:p>
          <a:p>
            <a:pPr algn="just"/>
            <a:r>
              <a:rPr lang="en-GB" sz="16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40.0%  </a:t>
            </a:r>
            <a:r>
              <a:rPr lang="en-GB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AO+ME+MI;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6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13.3%  </a:t>
            </a:r>
            <a:r>
              <a:rPr lang="en-GB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MI+ME;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497D03-7AD7-B50A-6B2D-8B3BFE05843E}"/>
              </a:ext>
            </a:extLst>
          </p:cNvPr>
          <p:cNvGrpSpPr/>
          <p:nvPr/>
        </p:nvGrpSpPr>
        <p:grpSpPr>
          <a:xfrm>
            <a:off x="325494" y="4314073"/>
            <a:ext cx="1454727" cy="964824"/>
            <a:chOff x="6494205" y="1320255"/>
            <a:chExt cx="1454727" cy="964824"/>
          </a:xfrm>
        </p:grpSpPr>
        <p:sp>
          <p:nvSpPr>
            <p:cNvPr id="113" name="Retângulo: Cantos Arredondados 19">
              <a:extLst>
                <a:ext uri="{FF2B5EF4-FFF2-40B4-BE49-F238E27FC236}">
                  <a16:creationId xmlns:a16="http://schemas.microsoft.com/office/drawing/2014/main" id="{2D9AF7A8-9A54-BE32-B9FD-B946D24126EC}"/>
                </a:ext>
              </a:extLst>
            </p:cNvPr>
            <p:cNvSpPr/>
            <p:nvPr/>
          </p:nvSpPr>
          <p:spPr>
            <a:xfrm>
              <a:off x="6494205" y="1320255"/>
              <a:ext cx="1454727" cy="625789"/>
            </a:xfrm>
            <a:prstGeom prst="roundRect">
              <a:avLst>
                <a:gd name="adj" fmla="val 8041"/>
              </a:avLst>
            </a:prstGeom>
            <a:noFill/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5493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C7537AD-6B2E-EEBB-3EAB-94398BC382BA}"/>
                </a:ext>
              </a:extLst>
            </p:cNvPr>
            <p:cNvSpPr txBox="1"/>
            <p:nvPr/>
          </p:nvSpPr>
          <p:spPr>
            <a:xfrm>
              <a:off x="6616276" y="1454082"/>
              <a:ext cx="12330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b="1" dirty="0">
                  <a:solidFill>
                    <a:srgbClr val="005493"/>
                  </a:solidFill>
                </a:rPr>
                <a:t>Motor and</a:t>
              </a:r>
            </a:p>
            <a:p>
              <a:pPr algn="r"/>
              <a:r>
                <a:rPr lang="en-GB" sz="1600" b="1" dirty="0">
                  <a:solidFill>
                    <a:srgbClr val="005493"/>
                  </a:solidFill>
                </a:rPr>
                <a:t>Non-motor</a:t>
              </a:r>
            </a:p>
            <a:p>
              <a:pPr algn="r"/>
              <a:r>
                <a:rPr lang="en-GB" sz="1600" b="1" dirty="0">
                  <a:solidFill>
                    <a:srgbClr val="005493"/>
                  </a:solidFill>
                </a:rPr>
                <a:t>Effects</a:t>
              </a: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6A82027-123C-B1E0-B826-7409D5A366F8}"/>
              </a:ext>
            </a:extLst>
          </p:cNvPr>
          <p:cNvCxnSpPr>
            <a:cxnSpLocks/>
          </p:cNvCxnSpPr>
          <p:nvPr/>
        </p:nvCxnSpPr>
        <p:spPr>
          <a:xfrm>
            <a:off x="1685376" y="4267690"/>
            <a:ext cx="0" cy="1176377"/>
          </a:xfrm>
          <a:prstGeom prst="line">
            <a:avLst/>
          </a:prstGeom>
          <a:ln w="57150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2">
            <a:extLst>
              <a:ext uri="{FF2B5EF4-FFF2-40B4-BE49-F238E27FC236}">
                <a16:creationId xmlns:a16="http://schemas.microsoft.com/office/drawing/2014/main" id="{DE12B1BC-D14F-13D4-1BA0-46D2C412380C}"/>
              </a:ext>
            </a:extLst>
          </p:cNvPr>
          <p:cNvSpPr txBox="1"/>
          <p:nvPr/>
        </p:nvSpPr>
        <p:spPr>
          <a:xfrm>
            <a:off x="1710193" y="4339872"/>
            <a:ext cx="405709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1600" b="1" dirty="0"/>
              <a:t>60.0% </a:t>
            </a:r>
            <a:r>
              <a:rPr lang="en-GB" sz="1600" dirty="0"/>
              <a:t>Significant motor improvements;</a:t>
            </a:r>
          </a:p>
          <a:p>
            <a:pPr algn="just"/>
            <a:r>
              <a:rPr lang="en-GB" sz="1600" b="1" dirty="0"/>
              <a:t>26.7% </a:t>
            </a:r>
            <a:r>
              <a:rPr lang="en-GB" sz="1600" dirty="0"/>
              <a:t>Significant cognitive improvements;</a:t>
            </a:r>
          </a:p>
          <a:p>
            <a:pPr algn="just"/>
            <a:r>
              <a:rPr lang="en-GB" sz="1600" b="1" dirty="0"/>
              <a:t>20.0% </a:t>
            </a:r>
            <a:r>
              <a:rPr lang="en-GB" sz="1600" dirty="0"/>
              <a:t>Impact on quality of life;</a:t>
            </a:r>
          </a:p>
          <a:p>
            <a:pPr algn="just"/>
            <a:r>
              <a:rPr lang="en-GB" sz="1600" b="1" dirty="0"/>
              <a:t>26.7% </a:t>
            </a:r>
            <a:r>
              <a:rPr lang="en-GB" sz="1600" dirty="0"/>
              <a:t>Long-lasting effects.</a:t>
            </a:r>
            <a:endParaRPr lang="en-GB" sz="1600" dirty="0">
              <a:ea typeface="+mn-lt"/>
              <a:cs typeface="+mn-lt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4A5E73D-9619-2EF0-4E44-10654255A8C7}"/>
              </a:ext>
            </a:extLst>
          </p:cNvPr>
          <p:cNvGrpSpPr/>
          <p:nvPr/>
        </p:nvGrpSpPr>
        <p:grpSpPr>
          <a:xfrm>
            <a:off x="5584214" y="1471038"/>
            <a:ext cx="6090447" cy="1607843"/>
            <a:chOff x="4701653" y="1159700"/>
            <a:chExt cx="6090447" cy="1607843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EA315F3-8A9E-2E8E-7C2C-FF2F48E6FFEA}"/>
                </a:ext>
              </a:extLst>
            </p:cNvPr>
            <p:cNvGrpSpPr/>
            <p:nvPr/>
          </p:nvGrpSpPr>
          <p:grpSpPr>
            <a:xfrm>
              <a:off x="4701653" y="1159700"/>
              <a:ext cx="5860535" cy="1607843"/>
              <a:chOff x="-1410970" y="1271651"/>
              <a:chExt cx="5860535" cy="1607843"/>
            </a:xfrm>
          </p:grpSpPr>
          <p:sp>
            <p:nvSpPr>
              <p:cNvPr id="18" name="CaixaDeTexto 18">
                <a:extLst>
                  <a:ext uri="{FF2B5EF4-FFF2-40B4-BE49-F238E27FC236}">
                    <a16:creationId xmlns:a16="http://schemas.microsoft.com/office/drawing/2014/main" id="{C9D025B4-0999-AFCB-E596-CC861439420E}"/>
                  </a:ext>
                </a:extLst>
              </p:cNvPr>
              <p:cNvSpPr txBox="1"/>
              <p:nvPr/>
            </p:nvSpPr>
            <p:spPr>
              <a:xfrm>
                <a:off x="-1410970" y="1817665"/>
                <a:ext cx="5860535" cy="10618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r">
                  <a:spcAft>
                    <a:spcPts val="600"/>
                  </a:spcAft>
                </a:pPr>
                <a:r>
                  <a:rPr lang="en-GB" sz="2600" b="1" dirty="0">
                    <a:solidFill>
                      <a:srgbClr val="009051"/>
                    </a:solidFill>
                  </a:rPr>
                  <a:t>15 </a:t>
                </a:r>
                <a:r>
                  <a:rPr lang="en-GB" sz="2600" b="1" dirty="0" err="1">
                    <a:solidFill>
                      <a:srgbClr val="009051"/>
                    </a:solidFill>
                  </a:rPr>
                  <a:t>STUDIES</a:t>
                </a:r>
                <a:r>
                  <a:rPr lang="en-GB" sz="2600" b="1" dirty="0" err="1">
                    <a:solidFill>
                      <a:schemeClr val="bg1"/>
                    </a:solidFill>
                  </a:rPr>
                  <a:t>i</a:t>
                </a:r>
                <a:endParaRPr lang="en-GB" sz="2600" b="1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en-GB" sz="1600" dirty="0"/>
                  <a:t>On applications of </a:t>
                </a:r>
                <a:r>
                  <a:rPr lang="en-GB" sz="1600" b="1" dirty="0"/>
                  <a:t>mirror therapy </a:t>
                </a:r>
                <a:r>
                  <a:rPr lang="en-GB" sz="1600" dirty="0"/>
                  <a:t>in patients with </a:t>
                </a:r>
                <a:r>
                  <a:rPr lang="en-GB" sz="1600" b="1" dirty="0"/>
                  <a:t>Parkinson’s disease </a:t>
                </a:r>
                <a:r>
                  <a:rPr lang="en-GB" sz="1600" dirty="0"/>
                  <a:t>to evaluate its </a:t>
                </a:r>
                <a:r>
                  <a:rPr lang="en-GB" sz="1600" u="sng" dirty="0"/>
                  <a:t>motor and non-motor effects</a:t>
                </a:r>
                <a:r>
                  <a:rPr lang="en-GB" sz="1600" dirty="0"/>
                  <a:t>.</a:t>
                </a:r>
              </a:p>
            </p:txBody>
          </p:sp>
          <p:pic>
            <p:nvPicPr>
              <p:cNvPr id="20" name="Picture 19" descr="A black background with white text&#10;&#10;Description automatically generated">
                <a:extLst>
                  <a:ext uri="{FF2B5EF4-FFF2-40B4-BE49-F238E27FC236}">
                    <a16:creationId xmlns:a16="http://schemas.microsoft.com/office/drawing/2014/main" id="{0C515344-3A8A-7951-F547-E8B57DAEA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70" b="22675"/>
              <a:stretch/>
            </p:blipFill>
            <p:spPr>
              <a:xfrm>
                <a:off x="997219" y="1271651"/>
                <a:ext cx="1735995" cy="507516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7E391393-0C8B-80D4-C0F4-642742EAA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80546" y="1343585"/>
                <a:ext cx="1169018" cy="41565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1DF90C7-7906-A2A1-A635-1C3741A5BE71}"/>
                    </a:ext>
                  </a:extLst>
                </p14:cNvPr>
                <p14:cNvContentPartPr/>
                <p14:nvPr/>
              </p14:nvContentPartPr>
              <p14:xfrm>
                <a:off x="10553420" y="1933565"/>
                <a:ext cx="62640" cy="9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1DF90C7-7906-A2A1-A635-1C3741A5BE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35420" y="1916232"/>
                  <a:ext cx="98280" cy="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FE9B1C6-7F55-AE0E-B4ED-0E0DD35257FF}"/>
                    </a:ext>
                  </a:extLst>
                </p14:cNvPr>
                <p14:cNvContentPartPr/>
                <p14:nvPr/>
              </p14:nvContentPartPr>
              <p14:xfrm>
                <a:off x="10675100" y="1856525"/>
                <a:ext cx="30240" cy="34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FE9B1C6-7F55-AE0E-B4ED-0E0DD35257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57100" y="1838525"/>
                  <a:ext cx="65880" cy="70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0EFAD7C-EDED-C035-04DB-FECB7BE3D729}"/>
                </a:ext>
              </a:extLst>
            </p:cNvPr>
            <p:cNvGrpSpPr/>
            <p:nvPr/>
          </p:nvGrpSpPr>
          <p:grpSpPr>
            <a:xfrm>
              <a:off x="10652420" y="1564925"/>
              <a:ext cx="139680" cy="222480"/>
              <a:chOff x="10652420" y="1564925"/>
              <a:chExt cx="139680" cy="22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D2E785C1-3555-8DE7-D8F0-788D0D2FF9E5}"/>
                      </a:ext>
                    </a:extLst>
                  </p14:cNvPr>
                  <p14:cNvContentPartPr/>
                  <p14:nvPr/>
                </p14:nvContentPartPr>
                <p14:xfrm>
                  <a:off x="10732700" y="1739885"/>
                  <a:ext cx="5760" cy="475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D2E785C1-3555-8DE7-D8F0-788D0D2FF9E5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714700" y="1721885"/>
                    <a:ext cx="41400" cy="8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F3C5E264-054C-3543-303A-CB2EF03A87A8}"/>
                      </a:ext>
                    </a:extLst>
                  </p14:cNvPr>
                  <p14:cNvContentPartPr/>
                  <p14:nvPr/>
                </p14:nvContentPartPr>
                <p14:xfrm>
                  <a:off x="10713980" y="1625045"/>
                  <a:ext cx="19080" cy="471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F3C5E264-054C-3543-303A-CB2EF03A87A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695980" y="1607045"/>
                    <a:ext cx="5472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38CF153-B63B-5B1D-79E0-72E86457369B}"/>
                      </a:ext>
                    </a:extLst>
                  </p14:cNvPr>
                  <p14:cNvContentPartPr/>
                  <p14:nvPr/>
                </p14:nvContentPartPr>
                <p14:xfrm>
                  <a:off x="10652420" y="1572485"/>
                  <a:ext cx="33120" cy="10404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38CF153-B63B-5B1D-79E0-72E86457369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0634420" y="1554485"/>
                    <a:ext cx="6876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7082D981-05BB-1208-F67A-BFEE2E416A22}"/>
                      </a:ext>
                    </a:extLst>
                  </p14:cNvPr>
                  <p14:cNvContentPartPr/>
                  <p14:nvPr/>
                </p14:nvContentPartPr>
                <p14:xfrm>
                  <a:off x="10685900" y="1564925"/>
                  <a:ext cx="106200" cy="568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7082D981-05BB-1208-F67A-BFEE2E416A2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667961" y="1546810"/>
                    <a:ext cx="141720" cy="9274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B4F0329C-088A-F2F0-F553-0E41D6DDCE0D}"/>
                </a:ext>
              </a:extLst>
            </p:cNvPr>
            <p:cNvGrpSpPr/>
            <p:nvPr/>
          </p:nvGrpSpPr>
          <p:grpSpPr>
            <a:xfrm>
              <a:off x="8139615" y="1725935"/>
              <a:ext cx="25920" cy="169560"/>
              <a:chOff x="8139615" y="1725935"/>
              <a:chExt cx="25920" cy="16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506A9A1B-AF6F-7D46-81EA-1B019D270814}"/>
                      </a:ext>
                    </a:extLst>
                  </p14:cNvPr>
                  <p14:cNvContentPartPr/>
                  <p14:nvPr/>
                </p14:nvContentPartPr>
                <p14:xfrm>
                  <a:off x="8146815" y="1725935"/>
                  <a:ext cx="18720" cy="5004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506A9A1B-AF6F-7D46-81EA-1B019D27081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128815" y="1707935"/>
                    <a:ext cx="5436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2F3BDDC2-1BEA-09A7-5C4D-5F9EB34FCA7D}"/>
                      </a:ext>
                    </a:extLst>
                  </p14:cNvPr>
                  <p14:cNvContentPartPr/>
                  <p14:nvPr/>
                </p14:nvContentPartPr>
                <p14:xfrm>
                  <a:off x="8139615" y="1844375"/>
                  <a:ext cx="4680" cy="5112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2F3BDDC2-1BEA-09A7-5C4D-5F9EB34FCA7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121615" y="1826247"/>
                    <a:ext cx="40320" cy="870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A7A25DF-4036-8FD9-2BA2-0091F9347E47}"/>
                </a:ext>
              </a:extLst>
            </p:cNvPr>
            <p:cNvGrpSpPr/>
            <p:nvPr/>
          </p:nvGrpSpPr>
          <p:grpSpPr>
            <a:xfrm>
              <a:off x="8182455" y="1966055"/>
              <a:ext cx="166680" cy="37080"/>
              <a:chOff x="8182455" y="1966055"/>
              <a:chExt cx="166680" cy="3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0B0D2FA8-BF8B-D372-AD14-DDF897552349}"/>
                      </a:ext>
                    </a:extLst>
                  </p14:cNvPr>
                  <p14:cNvContentPartPr/>
                  <p14:nvPr/>
                </p14:nvContentPartPr>
                <p14:xfrm>
                  <a:off x="8182455" y="1966055"/>
                  <a:ext cx="40680" cy="122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0B0D2FA8-BF8B-D372-AD14-DDF89755234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8164613" y="1948055"/>
                    <a:ext cx="76007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36447E14-9C69-27A4-F6F5-0ABE1DE8795D}"/>
                      </a:ext>
                    </a:extLst>
                  </p14:cNvPr>
                  <p14:cNvContentPartPr/>
                  <p14:nvPr/>
                </p14:nvContentPartPr>
                <p14:xfrm>
                  <a:off x="8297295" y="2000975"/>
                  <a:ext cx="51840" cy="21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36447E14-9C69-27A4-F6F5-0ABE1DE8795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279169" y="1982975"/>
                    <a:ext cx="87729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A8B0285-FF2D-7F22-5E74-4FE6D9A47CCD}"/>
                    </a:ext>
                  </a:extLst>
                </p14:cNvPr>
                <p14:cNvContentPartPr/>
                <p14:nvPr/>
              </p14:nvContentPartPr>
              <p14:xfrm>
                <a:off x="8098935" y="1668695"/>
                <a:ext cx="115200" cy="79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A8B0285-FF2D-7F22-5E74-4FE6D9A47C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80935" y="1650695"/>
                  <a:ext cx="150840" cy="11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1" name="Retângulo: Cantos Arredondados 19">
            <a:extLst>
              <a:ext uri="{FF2B5EF4-FFF2-40B4-BE49-F238E27FC236}">
                <a16:creationId xmlns:a16="http://schemas.microsoft.com/office/drawing/2014/main" id="{4FD9F67B-5E33-E6EE-6612-C95441D1AACC}"/>
              </a:ext>
            </a:extLst>
          </p:cNvPr>
          <p:cNvSpPr/>
          <p:nvPr/>
        </p:nvSpPr>
        <p:spPr>
          <a:xfrm>
            <a:off x="5852327" y="3677706"/>
            <a:ext cx="5840326" cy="1976246"/>
          </a:xfrm>
          <a:prstGeom prst="roundRect">
            <a:avLst>
              <a:gd name="adj" fmla="val 8041"/>
            </a:avLst>
          </a:prstGeom>
          <a:noFill/>
          <a:ln w="28575">
            <a:solidFill>
              <a:srgbClr val="00905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72" name="CaixaDeTexto 14">
            <a:extLst>
              <a:ext uri="{FF2B5EF4-FFF2-40B4-BE49-F238E27FC236}">
                <a16:creationId xmlns:a16="http://schemas.microsoft.com/office/drawing/2014/main" id="{1056F99D-0F40-CB7E-DBA8-6AE6C3519304}"/>
              </a:ext>
            </a:extLst>
          </p:cNvPr>
          <p:cNvSpPr txBox="1"/>
          <p:nvPr/>
        </p:nvSpPr>
        <p:spPr>
          <a:xfrm>
            <a:off x="5938745" y="3943038"/>
            <a:ext cx="5627611" cy="15799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9051"/>
                </a:solidFill>
                <a:ea typeface="+mn-lt"/>
                <a:cs typeface="+mn-lt"/>
              </a:rPr>
              <a:t>EFFECTIVE: </a:t>
            </a:r>
            <a:r>
              <a:rPr lang="en-GB" sz="1600" dirty="0">
                <a:ea typeface="+mn-lt"/>
                <a:cs typeface="+mn-lt"/>
              </a:rPr>
              <a:t>AO considering the appropriate type of movement and the observational perspective;</a:t>
            </a:r>
            <a:endParaRPr lang="en-GB" sz="1600" dirty="0">
              <a:cs typeface="Arial" panose="020B0604020202020204"/>
            </a:endParaRPr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C00000"/>
                </a:solidFill>
                <a:ea typeface="+mn-lt"/>
                <a:cs typeface="+mn-lt"/>
              </a:rPr>
              <a:t>NOT AS EFFECTIVE: </a:t>
            </a:r>
            <a:r>
              <a:rPr lang="en-GB" sz="1600" dirty="0">
                <a:ea typeface="+mn-lt"/>
                <a:cs typeface="+mn-lt"/>
              </a:rPr>
              <a:t>MI not in combination with AO;</a:t>
            </a:r>
          </a:p>
          <a:p>
            <a:pPr marL="285750" indent="-285750" algn="just">
              <a:spcAft>
                <a:spcPts val="1000"/>
              </a:spcAft>
              <a:buFont typeface="Arial"/>
              <a:buChar char="•"/>
            </a:pPr>
            <a:r>
              <a:rPr lang="en-GB" sz="1600" dirty="0">
                <a:ea typeface="+mn-lt"/>
                <a:cs typeface="+mn-lt"/>
              </a:rPr>
              <a:t>The combination of AO, MI and ME brings potentially </a:t>
            </a:r>
            <a:r>
              <a:rPr lang="en-GB" sz="1600" b="1" dirty="0">
                <a:ea typeface="+mn-lt"/>
                <a:cs typeface="+mn-lt"/>
              </a:rPr>
              <a:t>lasting improvements </a:t>
            </a:r>
            <a:r>
              <a:rPr lang="en-GB" sz="1600" dirty="0">
                <a:ea typeface="+mn-lt"/>
                <a:cs typeface="+mn-lt"/>
              </a:rPr>
              <a:t>in mobility and balance.</a:t>
            </a:r>
            <a:endParaRPr lang="en-GB" sz="1600" dirty="0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1DB87C77-C3E1-4C5E-82BC-37E45F26680F}"/>
              </a:ext>
            </a:extLst>
          </p:cNvPr>
          <p:cNvSpPr/>
          <p:nvPr/>
        </p:nvSpPr>
        <p:spPr>
          <a:xfrm>
            <a:off x="6007145" y="3413458"/>
            <a:ext cx="2408189" cy="444313"/>
          </a:xfrm>
          <a:prstGeom prst="roundRect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General Conclusions</a:t>
            </a:r>
            <a:endParaRPr lang="en-GB" sz="1600" dirty="0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E893B25-E66F-BA4C-D9D5-BC89183F7FB6}"/>
              </a:ext>
            </a:extLst>
          </p:cNvPr>
          <p:cNvGrpSpPr/>
          <p:nvPr/>
        </p:nvGrpSpPr>
        <p:grpSpPr>
          <a:xfrm>
            <a:off x="10789398" y="155581"/>
            <a:ext cx="868369" cy="761142"/>
            <a:chOff x="11058201" y="154695"/>
            <a:chExt cx="868369" cy="761142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B085E90-EC6D-C7C5-11EB-4FE6FFFD4175}"/>
                </a:ext>
              </a:extLst>
            </p:cNvPr>
            <p:cNvSpPr/>
            <p:nvPr/>
          </p:nvSpPr>
          <p:spPr>
            <a:xfrm>
              <a:off x="11178984" y="241610"/>
              <a:ext cx="619730" cy="593910"/>
            </a:xfrm>
            <a:prstGeom prst="ellipse">
              <a:avLst/>
            </a:prstGeom>
            <a:solidFill>
              <a:srgbClr val="005493"/>
            </a:solidFill>
            <a:ln>
              <a:solidFill>
                <a:srgbClr val="0054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51802A7-B1D9-2A78-3773-A6E6AC0D39CF}"/>
                </a:ext>
              </a:extLst>
            </p:cNvPr>
            <p:cNvSpPr/>
            <p:nvPr/>
          </p:nvSpPr>
          <p:spPr>
            <a:xfrm>
              <a:off x="11058201" y="154695"/>
              <a:ext cx="868369" cy="761142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50" b="1" dirty="0"/>
                <a:t>RQ1</a:t>
              </a:r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19BD7A5-C1B2-E8A3-0A98-8B4AC5974E04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19" name="CaixaDeTexto 2">
            <a:extLst>
              <a:ext uri="{FF2B5EF4-FFF2-40B4-BE49-F238E27FC236}">
                <a16:creationId xmlns:a16="http://schemas.microsoft.com/office/drawing/2014/main" id="{DA2ED877-A1A7-DB71-5D57-409D45033A30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</a:rPr>
              <a:t>State of Art</a:t>
            </a:r>
            <a:endParaRPr lang="en-GB" sz="1400" b="1" dirty="0">
              <a:solidFill>
                <a:srgbClr val="4A5959"/>
              </a:solidFill>
              <a:cs typeface="Arial"/>
            </a:endParaRPr>
          </a:p>
        </p:txBody>
      </p:sp>
      <p:sp>
        <p:nvSpPr>
          <p:cNvPr id="21" name="CaixaDeTexto 2">
            <a:extLst>
              <a:ext uri="{FF2B5EF4-FFF2-40B4-BE49-F238E27FC236}">
                <a16:creationId xmlns:a16="http://schemas.microsoft.com/office/drawing/2014/main" id="{96769318-DBD7-1A6B-5900-C7A3E455EA39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  <a:cs typeface="Arial"/>
              </a:rPr>
              <a:t>VRMT System</a:t>
            </a:r>
          </a:p>
        </p:txBody>
      </p:sp>
      <p:sp>
        <p:nvSpPr>
          <p:cNvPr id="23" name="CaixaDeTexto 2">
            <a:extLst>
              <a:ext uri="{FF2B5EF4-FFF2-40B4-BE49-F238E27FC236}">
                <a16:creationId xmlns:a16="http://schemas.microsoft.com/office/drawing/2014/main" id="{7588EEA2-B6C9-DD2C-428C-65403C0F9662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Experimental Protocol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4" name="CaixaDeTexto 2">
            <a:extLst>
              <a:ext uri="{FF2B5EF4-FFF2-40B4-BE49-F238E27FC236}">
                <a16:creationId xmlns:a16="http://schemas.microsoft.com/office/drawing/2014/main" id="{529216C4-2FEF-369E-5350-6620FC7BC763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5" name="CaixaDeTexto 2">
            <a:extLst>
              <a:ext uri="{FF2B5EF4-FFF2-40B4-BE49-F238E27FC236}">
                <a16:creationId xmlns:a16="http://schemas.microsoft.com/office/drawing/2014/main" id="{1C21464E-3D58-BA7E-AD41-C09CEA68C7DA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69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61"/>
    </mc:Choice>
    <mc:Fallback>
      <p:transition spd="slow" advTm="64561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B9181-095A-265C-CA60-6A02DDAF4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0C2D9-9339-18E0-A9A9-C95C1A7E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9" y="421761"/>
            <a:ext cx="11647244" cy="604691"/>
          </a:xfrm>
        </p:spPr>
        <p:txBody>
          <a:bodyPr>
            <a:noAutofit/>
          </a:bodyPr>
          <a:lstStyle/>
          <a:p>
            <a:r>
              <a:rPr lang="en-GB" sz="3000" dirty="0"/>
              <a:t>State of the art (S2): </a:t>
            </a:r>
            <a:r>
              <a:rPr lang="en-GB" sz="3000" b="0" dirty="0"/>
              <a:t>Virtual mirror therapy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692D086-6108-738A-32D1-536F9464A15F}"/>
              </a:ext>
            </a:extLst>
          </p:cNvPr>
          <p:cNvGrpSpPr/>
          <p:nvPr/>
        </p:nvGrpSpPr>
        <p:grpSpPr>
          <a:xfrm>
            <a:off x="5737254" y="3615660"/>
            <a:ext cx="6063476" cy="1901299"/>
            <a:chOff x="313423" y="3135238"/>
            <a:chExt cx="6063476" cy="1901299"/>
          </a:xfrm>
        </p:grpSpPr>
        <p:sp>
          <p:nvSpPr>
            <p:cNvPr id="51" name="Retângulo: Cantos Arredondados 19">
              <a:extLst>
                <a:ext uri="{FF2B5EF4-FFF2-40B4-BE49-F238E27FC236}">
                  <a16:creationId xmlns:a16="http://schemas.microsoft.com/office/drawing/2014/main" id="{B490BF47-8B58-0B96-608C-A77A59A92CE7}"/>
                </a:ext>
              </a:extLst>
            </p:cNvPr>
            <p:cNvSpPr/>
            <p:nvPr/>
          </p:nvSpPr>
          <p:spPr>
            <a:xfrm>
              <a:off x="313423" y="3402081"/>
              <a:ext cx="6063476" cy="1634456"/>
            </a:xfrm>
            <a:prstGeom prst="roundRect">
              <a:avLst>
                <a:gd name="adj" fmla="val 8041"/>
              </a:avLst>
            </a:prstGeom>
            <a:noFill/>
            <a:ln w="28575">
              <a:solidFill>
                <a:srgbClr val="00549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aixaDeTexto 14">
              <a:extLst>
                <a:ext uri="{FF2B5EF4-FFF2-40B4-BE49-F238E27FC236}">
                  <a16:creationId xmlns:a16="http://schemas.microsoft.com/office/drawing/2014/main" id="{B7D8538B-73AC-98F3-9881-0B7D75D5C288}"/>
                </a:ext>
              </a:extLst>
            </p:cNvPr>
            <p:cNvSpPr txBox="1"/>
            <p:nvPr/>
          </p:nvSpPr>
          <p:spPr>
            <a:xfrm>
              <a:off x="362468" y="3664546"/>
              <a:ext cx="5871354" cy="12054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 algn="just">
                <a:spcAft>
                  <a:spcPts val="1000"/>
                </a:spcAft>
                <a:buFont typeface="Arial"/>
                <a:buChar char="•"/>
              </a:pPr>
              <a:r>
                <a:rPr lang="en-GB" sz="1600" b="1" dirty="0">
                  <a:solidFill>
                    <a:srgbClr val="009051"/>
                  </a:solidFill>
                  <a:ea typeface="+mn-lt"/>
                  <a:cs typeface="+mn-lt"/>
                </a:rPr>
                <a:t>EFFECTIVE: </a:t>
              </a:r>
              <a:r>
                <a:rPr lang="en-GB" sz="1600" dirty="0">
                  <a:ea typeface="+mn-lt"/>
                  <a:cs typeface="+mn-lt"/>
                </a:rPr>
                <a:t>Observing one’s own avatars, with different perspectives of observation.</a:t>
              </a:r>
              <a:endParaRPr lang="en-GB" sz="1600" dirty="0">
                <a:cs typeface="Arial"/>
              </a:endParaRPr>
            </a:p>
            <a:p>
              <a:pPr marL="285750" indent="-285750" algn="just">
                <a:buFont typeface="Arial"/>
                <a:buChar char="•"/>
              </a:pPr>
              <a:r>
                <a:rPr lang="en-GB" sz="1600" b="1" dirty="0">
                  <a:ea typeface="+mn-lt"/>
                  <a:cs typeface="+mn-lt"/>
                </a:rPr>
                <a:t>VR ADVANTAGE:</a:t>
              </a:r>
              <a:r>
                <a:rPr lang="en-GB" sz="1600" dirty="0">
                  <a:ea typeface="+mn-lt"/>
                  <a:cs typeface="+mn-lt"/>
                </a:rPr>
                <a:t> Easier to convert simple movements into functional tasks; more immersive therapeutic experience.</a:t>
              </a:r>
              <a:endParaRPr lang="en-GB" sz="1600" dirty="0">
                <a:cs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63FF071-A910-577A-95B1-E66499174F30}"/>
                </a:ext>
              </a:extLst>
            </p:cNvPr>
            <p:cNvSpPr/>
            <p:nvPr/>
          </p:nvSpPr>
          <p:spPr>
            <a:xfrm>
              <a:off x="608874" y="3135238"/>
              <a:ext cx="2408189" cy="444313"/>
            </a:xfrm>
            <a:prstGeom prst="roundRect">
              <a:avLst/>
            </a:prstGeom>
            <a:solidFill>
              <a:srgbClr val="005493"/>
            </a:solidFill>
            <a:ln>
              <a:solidFill>
                <a:srgbClr val="00549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>
                  <a:solidFill>
                    <a:schemeClr val="bg1"/>
                  </a:solidFill>
                </a:rPr>
                <a:t>General Conclusions</a:t>
              </a:r>
              <a:endParaRPr lang="en-GB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F1973AE-A410-3F14-7A60-2CD9A68570F5}"/>
              </a:ext>
            </a:extLst>
          </p:cNvPr>
          <p:cNvGrpSpPr/>
          <p:nvPr/>
        </p:nvGrpSpPr>
        <p:grpSpPr>
          <a:xfrm>
            <a:off x="6783530" y="1505986"/>
            <a:ext cx="5030543" cy="1778288"/>
            <a:chOff x="-74819" y="757187"/>
            <a:chExt cx="5030543" cy="1778288"/>
          </a:xfrm>
        </p:grpSpPr>
        <p:pic>
          <p:nvPicPr>
            <p:cNvPr id="55" name="Picture 54" descr="A black background with orange letters&#10;&#10;Description automatically generated">
              <a:extLst>
                <a:ext uri="{FF2B5EF4-FFF2-40B4-BE49-F238E27FC236}">
                  <a16:creationId xmlns:a16="http://schemas.microsoft.com/office/drawing/2014/main" id="{0B2F86FF-9369-8254-718B-40918235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7" r="8901"/>
            <a:stretch/>
          </p:blipFill>
          <p:spPr>
            <a:xfrm>
              <a:off x="3521341" y="1008038"/>
              <a:ext cx="1422854" cy="580643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A42C13F-83EB-B7A4-A0CC-BB2100586A1C}"/>
                </a:ext>
              </a:extLst>
            </p:cNvPr>
            <p:cNvGrpSpPr/>
            <p:nvPr/>
          </p:nvGrpSpPr>
          <p:grpSpPr>
            <a:xfrm>
              <a:off x="-74819" y="757187"/>
              <a:ext cx="5030543" cy="1778288"/>
              <a:chOff x="-74819" y="757187"/>
              <a:chExt cx="5030543" cy="17782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93119BE-BEC5-A81F-0EF2-1D19B530F749}"/>
                  </a:ext>
                </a:extLst>
              </p:cNvPr>
              <p:cNvGrpSpPr/>
              <p:nvPr/>
            </p:nvGrpSpPr>
            <p:grpSpPr>
              <a:xfrm>
                <a:off x="-74819" y="757187"/>
                <a:ext cx="5030543" cy="1778288"/>
                <a:chOff x="-1546759" y="876690"/>
                <a:chExt cx="5030543" cy="1778288"/>
              </a:xfrm>
            </p:grpSpPr>
            <p:sp>
              <p:nvSpPr>
                <p:cNvPr id="48" name="CaixaDeTexto 18">
                  <a:extLst>
                    <a:ext uri="{FF2B5EF4-FFF2-40B4-BE49-F238E27FC236}">
                      <a16:creationId xmlns:a16="http://schemas.microsoft.com/office/drawing/2014/main" id="{C807560F-5594-F137-FF76-90BAE292363E}"/>
                    </a:ext>
                  </a:extLst>
                </p:cNvPr>
                <p:cNvSpPr txBox="1"/>
                <p:nvPr/>
              </p:nvSpPr>
              <p:spPr>
                <a:xfrm>
                  <a:off x="-1546759" y="1670093"/>
                  <a:ext cx="5030543" cy="9848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GB" sz="2600" b="1" dirty="0">
                      <a:solidFill>
                        <a:srgbClr val="005493"/>
                      </a:solidFill>
                    </a:rPr>
                    <a:t>15 STUDIES</a:t>
                  </a:r>
                </a:p>
                <a:p>
                  <a:pPr algn="r"/>
                  <a:r>
                    <a:rPr lang="en-GB" sz="1600" dirty="0"/>
                    <a:t>On applications of </a:t>
                  </a:r>
                  <a:r>
                    <a:rPr lang="en-GB" sz="1600" b="1" dirty="0"/>
                    <a:t>immersive virtual mirror therapy </a:t>
                  </a:r>
                  <a:r>
                    <a:rPr lang="en-GB" sz="1600" dirty="0"/>
                    <a:t>in various diseases that aim at </a:t>
                  </a:r>
                  <a:r>
                    <a:rPr lang="en-GB" sz="1600" u="sng" dirty="0"/>
                    <a:t>motor rehabilitation</a:t>
                  </a:r>
                  <a:r>
                    <a:rPr lang="en-GB" sz="1600" dirty="0"/>
                    <a:t>.</a:t>
                  </a:r>
                </a:p>
              </p:txBody>
            </p:sp>
            <p:pic>
              <p:nvPicPr>
                <p:cNvPr id="49" name="Picture 48" descr="A black background with white text&#10;&#10;Description automatically generated">
                  <a:extLst>
                    <a:ext uri="{FF2B5EF4-FFF2-40B4-BE49-F238E27FC236}">
                      <a16:creationId xmlns:a16="http://schemas.microsoft.com/office/drawing/2014/main" id="{78A8F92E-CCEC-7C1F-829D-157658F606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4670" b="22675"/>
                <a:stretch/>
              </p:blipFill>
              <p:spPr>
                <a:xfrm>
                  <a:off x="-1226345" y="1085945"/>
                  <a:ext cx="1824743" cy="533461"/>
                </a:xfrm>
                <a:prstGeom prst="rect">
                  <a:avLst/>
                </a:prstGeom>
              </p:spPr>
            </p:pic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891B294A-1BF1-DC5B-8AAC-A0297EBEB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484" y="876690"/>
                  <a:ext cx="1229146" cy="437030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8E129D52-CEB9-0374-E668-6FA7C135DB6E}"/>
                      </a:ext>
                    </a:extLst>
                  </p14:cNvPr>
                  <p14:cNvContentPartPr/>
                  <p14:nvPr/>
                </p14:nvContentPartPr>
                <p14:xfrm>
                  <a:off x="1101395" y="1594280"/>
                  <a:ext cx="7560" cy="583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8E129D52-CEB9-0374-E668-6FA7C135DB6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83395" y="1576280"/>
                    <a:ext cx="43200" cy="939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6904306-6868-B267-5C45-AFB22631E79E}"/>
                  </a:ext>
                </a:extLst>
              </p:cNvPr>
              <p:cNvGrpSpPr/>
              <p:nvPr/>
            </p:nvGrpSpPr>
            <p:grpSpPr>
              <a:xfrm>
                <a:off x="1119035" y="1721000"/>
                <a:ext cx="269640" cy="57600"/>
                <a:chOff x="1119035" y="1721000"/>
                <a:chExt cx="269640" cy="57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DFE65366-7649-5EFB-4B90-5B3CB59B53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9035" y="1721000"/>
                    <a:ext cx="28080" cy="3096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DFE65366-7649-5EFB-4B90-5B3CB59B53B3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101035" y="1703000"/>
                      <a:ext cx="63720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7115BA06-093B-6CC1-328B-C369360139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12275" y="1778240"/>
                    <a:ext cx="47520" cy="3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7115BA06-093B-6CC1-328B-C369360139C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194275" y="1760240"/>
                      <a:ext cx="8316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8CFC30DE-018A-79E4-6F99-E7632AB0CD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35395" y="1756250"/>
                    <a:ext cx="53280" cy="1980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8CFC30DE-018A-79E4-6F99-E7632AB0CD31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317395" y="1738250"/>
                      <a:ext cx="88920" cy="55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1567AA1E-512C-C015-CCD7-800F64370808}"/>
                  </a:ext>
                </a:extLst>
              </p:cNvPr>
              <p:cNvGrpSpPr/>
              <p:nvPr/>
            </p:nvGrpSpPr>
            <p:grpSpPr>
              <a:xfrm>
                <a:off x="1058915" y="1529840"/>
                <a:ext cx="110520" cy="90000"/>
                <a:chOff x="1058915" y="1529840"/>
                <a:chExt cx="110520" cy="90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2579D2A2-71EF-37AE-DA0D-E4AF2A6961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8915" y="1533440"/>
                    <a:ext cx="49680" cy="8640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2579D2A2-71EF-37AE-DA0D-E4AF2A69616C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40915" y="1515440"/>
                      <a:ext cx="85320" cy="12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A34FC221-323C-2CEC-FE91-45A22D1FB3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5075" y="1529840"/>
                    <a:ext cx="54360" cy="817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A34FC221-323C-2CEC-FE91-45A22D1FB3E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097075" y="1511840"/>
                      <a:ext cx="90000" cy="117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3484F21B-0EB8-015F-4282-C5E03ACDDFB2}"/>
                  </a:ext>
                </a:extLst>
              </p:cNvPr>
              <p:cNvGrpSpPr/>
              <p:nvPr/>
            </p:nvGrpSpPr>
            <p:grpSpPr>
              <a:xfrm>
                <a:off x="3617780" y="1542185"/>
                <a:ext cx="180000" cy="281160"/>
                <a:chOff x="3617780" y="1542185"/>
                <a:chExt cx="180000" cy="281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C076FD04-4C75-3EB7-4DF7-C33D9812CD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17780" y="1810745"/>
                    <a:ext cx="63360" cy="1260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C076FD04-4C75-3EB7-4DF7-C33D9812CD93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3599780" y="1792745"/>
                      <a:ext cx="9900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2C8CC505-74A4-7F40-9109-B2B1A8C430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37300" y="1713545"/>
                    <a:ext cx="14400" cy="5112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2C8CC505-74A4-7F40-9109-B2B1A8C4307F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719300" y="1695545"/>
                      <a:ext cx="50040" cy="8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484EBAF6-EF15-98C1-621E-63AB3BD0F4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36220" y="1595825"/>
                    <a:ext cx="10080" cy="3924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484EBAF6-EF15-98C1-621E-63AB3BD0F43C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718220" y="1577825"/>
                      <a:ext cx="45720" cy="7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FD49B9B1-0DDB-0971-4A1A-9FDAC239E1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99140" y="1546145"/>
                    <a:ext cx="19800" cy="8172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FD49B9B1-0DDB-0971-4A1A-9FDAC239E153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681140" y="1528224"/>
                      <a:ext cx="55440" cy="1172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638984FF-7E29-FE76-7AE1-2116B2D87E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1820" y="1542185"/>
                    <a:ext cx="75960" cy="3600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638984FF-7E29-FE76-7AE1-2116B2D87E81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703820" y="1524185"/>
                      <a:ext cx="111600" cy="71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A874FB0-85B0-FAB6-7F13-467D01EA7099}"/>
              </a:ext>
            </a:extLst>
          </p:cNvPr>
          <p:cNvGrpSpPr/>
          <p:nvPr/>
        </p:nvGrpSpPr>
        <p:grpSpPr>
          <a:xfrm>
            <a:off x="539604" y="3227842"/>
            <a:ext cx="4552891" cy="1233756"/>
            <a:chOff x="7912448" y="2545231"/>
            <a:chExt cx="4552891" cy="1233756"/>
          </a:xfrm>
        </p:grpSpPr>
        <p:sp>
          <p:nvSpPr>
            <p:cNvPr id="84" name="CaixaDeTexto 18">
              <a:extLst>
                <a:ext uri="{FF2B5EF4-FFF2-40B4-BE49-F238E27FC236}">
                  <a16:creationId xmlns:a16="http://schemas.microsoft.com/office/drawing/2014/main" id="{07B13E8F-2FF7-F5EA-8BD6-BCD594124695}"/>
                </a:ext>
              </a:extLst>
            </p:cNvPr>
            <p:cNvSpPr txBox="1"/>
            <p:nvPr/>
          </p:nvSpPr>
          <p:spPr>
            <a:xfrm>
              <a:off x="7912448" y="2545231"/>
              <a:ext cx="4552891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 dirty="0">
                  <a:solidFill>
                    <a:srgbClr val="009051"/>
                  </a:solidFill>
                </a:rPr>
                <a:t>Sensors and VR Equipment</a:t>
              </a:r>
              <a:endParaRPr lang="en-GB" sz="1600" dirty="0">
                <a:solidFill>
                  <a:srgbClr val="009051"/>
                </a:solidFill>
              </a:endParaRPr>
            </a:p>
          </p:txBody>
        </p:sp>
        <p:sp>
          <p:nvSpPr>
            <p:cNvPr id="87" name="CaixaDeTexto 20">
              <a:extLst>
                <a:ext uri="{FF2B5EF4-FFF2-40B4-BE49-F238E27FC236}">
                  <a16:creationId xmlns:a16="http://schemas.microsoft.com/office/drawing/2014/main" id="{A1FB9372-FD70-31A3-EED4-8D92CDF11D1C}"/>
                </a:ext>
              </a:extLst>
            </p:cNvPr>
            <p:cNvSpPr txBox="1"/>
            <p:nvPr/>
          </p:nvSpPr>
          <p:spPr>
            <a:xfrm>
              <a:off x="7912448" y="2947990"/>
              <a:ext cx="4166945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 dirty="0">
                  <a:ea typeface="+mn-lt"/>
                  <a:cs typeface="+mn-lt"/>
                </a:rPr>
                <a:t>73.3%  </a:t>
              </a:r>
              <a:r>
                <a:rPr lang="en-GB" sz="1600" dirty="0">
                  <a:ea typeface="+mn-lt"/>
                  <a:cs typeface="+mn-lt"/>
                </a:rPr>
                <a:t>Head-mounted display</a:t>
              </a:r>
            </a:p>
            <a:p>
              <a:r>
                <a:rPr lang="en-GB" sz="1600" b="1" dirty="0">
                  <a:ea typeface="+mn-lt"/>
                  <a:cs typeface="+mn-lt"/>
                </a:rPr>
                <a:t>40.0%  </a:t>
              </a:r>
              <a:r>
                <a:rPr lang="en-GB" sz="1600" dirty="0">
                  <a:ea typeface="+mn-lt"/>
                  <a:cs typeface="+mn-lt"/>
                </a:rPr>
                <a:t>Motion tracking technology</a:t>
              </a:r>
            </a:p>
            <a:p>
              <a:r>
                <a:rPr lang="en-GB" sz="1600" b="1" dirty="0">
                  <a:ea typeface="+mn-lt"/>
                  <a:cs typeface="+mn-lt"/>
                </a:rPr>
                <a:t>33.3%  </a:t>
              </a:r>
              <a:r>
                <a:rPr lang="en-GB" sz="1600" dirty="0">
                  <a:ea typeface="+mn-lt"/>
                  <a:cs typeface="+mn-lt"/>
                </a:rPr>
                <a:t>EEG systems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5F53A5-F360-6209-4643-CAE8AF408195}"/>
                </a:ext>
              </a:extLst>
            </p:cNvPr>
            <p:cNvCxnSpPr>
              <a:cxnSpLocks/>
            </p:cNvCxnSpPr>
            <p:nvPr/>
          </p:nvCxnSpPr>
          <p:spPr>
            <a:xfrm>
              <a:off x="7912448" y="2894547"/>
              <a:ext cx="3981102" cy="0"/>
            </a:xfrm>
            <a:prstGeom prst="line">
              <a:avLst/>
            </a:prstGeom>
            <a:ln w="57150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CEA0F7A-E2DE-4A64-04A0-526E6C81E9E7}"/>
              </a:ext>
            </a:extLst>
          </p:cNvPr>
          <p:cNvGrpSpPr/>
          <p:nvPr/>
        </p:nvGrpSpPr>
        <p:grpSpPr>
          <a:xfrm>
            <a:off x="551961" y="4582384"/>
            <a:ext cx="4392157" cy="1236548"/>
            <a:chOff x="7912448" y="4255641"/>
            <a:chExt cx="4392157" cy="1236548"/>
          </a:xfrm>
        </p:grpSpPr>
        <p:sp>
          <p:nvSpPr>
            <p:cNvPr id="85" name="CaixaDeTexto 29">
              <a:extLst>
                <a:ext uri="{FF2B5EF4-FFF2-40B4-BE49-F238E27FC236}">
                  <a16:creationId xmlns:a16="http://schemas.microsoft.com/office/drawing/2014/main" id="{EB6C1CD2-A041-2C02-71FD-A02868E81CEC}"/>
                </a:ext>
              </a:extLst>
            </p:cNvPr>
            <p:cNvSpPr txBox="1"/>
            <p:nvPr/>
          </p:nvSpPr>
          <p:spPr>
            <a:xfrm>
              <a:off x="7912448" y="4255641"/>
              <a:ext cx="4392157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 dirty="0">
                  <a:solidFill>
                    <a:srgbClr val="009051"/>
                  </a:solidFill>
                  <a:ea typeface="+mn-lt"/>
                  <a:cs typeface="+mn-lt"/>
                </a:rPr>
                <a:t>Multifaceted feedback mechanisms</a:t>
              </a:r>
              <a:endParaRPr lang="en-GB" sz="1600" b="1" dirty="0">
                <a:solidFill>
                  <a:srgbClr val="009051"/>
                </a:solidFill>
                <a:cs typeface="Arial"/>
              </a:endParaRPr>
            </a:p>
          </p:txBody>
        </p:sp>
        <p:sp>
          <p:nvSpPr>
            <p:cNvPr id="86" name="CaixaDeTexto 31">
              <a:extLst>
                <a:ext uri="{FF2B5EF4-FFF2-40B4-BE49-F238E27FC236}">
                  <a16:creationId xmlns:a16="http://schemas.microsoft.com/office/drawing/2014/main" id="{CE228BAC-289C-3289-872A-9AD6E25DAECA}"/>
                </a:ext>
              </a:extLst>
            </p:cNvPr>
            <p:cNvSpPr txBox="1"/>
            <p:nvPr/>
          </p:nvSpPr>
          <p:spPr>
            <a:xfrm>
              <a:off x="7912448" y="4661192"/>
              <a:ext cx="4166945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n-GB" sz="1600" b="1" dirty="0">
                  <a:ea typeface="+mn-lt"/>
                  <a:cs typeface="+mn-lt"/>
                </a:rPr>
                <a:t>33.3%  </a:t>
              </a:r>
              <a:r>
                <a:rPr lang="en-GB" sz="1600" dirty="0">
                  <a:ea typeface="+mn-lt"/>
                  <a:cs typeface="+mn-lt"/>
                </a:rPr>
                <a:t>Visual feedback techniques</a:t>
              </a:r>
            </a:p>
            <a:p>
              <a:pPr algn="just"/>
              <a:r>
                <a:rPr lang="en-GB" sz="1600" b="1" dirty="0">
                  <a:ea typeface="+mn-lt"/>
                  <a:cs typeface="+mn-lt"/>
                </a:rPr>
                <a:t>13.3%  </a:t>
              </a:r>
              <a:r>
                <a:rPr lang="en-GB" sz="1600" dirty="0">
                  <a:ea typeface="+mn-lt"/>
                  <a:cs typeface="+mn-lt"/>
                </a:rPr>
                <a:t>Neurofeedback</a:t>
              </a:r>
            </a:p>
            <a:p>
              <a:pPr algn="just"/>
              <a:r>
                <a:rPr lang="en-GB" sz="1600" b="1" dirty="0">
                  <a:ea typeface="+mn-lt"/>
                  <a:cs typeface="+mn-lt"/>
                </a:rPr>
                <a:t>13.3%  </a:t>
              </a:r>
              <a:r>
                <a:rPr lang="en-GB" sz="1600" dirty="0">
                  <a:ea typeface="+mn-lt"/>
                  <a:cs typeface="+mn-lt"/>
                </a:rPr>
                <a:t>Vibrotactile feedback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2345F07-C9E2-F0D7-1648-5C4C10D9FFFF}"/>
                </a:ext>
              </a:extLst>
            </p:cNvPr>
            <p:cNvCxnSpPr>
              <a:cxnSpLocks/>
            </p:cNvCxnSpPr>
            <p:nvPr/>
          </p:nvCxnSpPr>
          <p:spPr>
            <a:xfrm>
              <a:off x="7912448" y="4604933"/>
              <a:ext cx="3981102" cy="0"/>
            </a:xfrm>
            <a:prstGeom prst="line">
              <a:avLst/>
            </a:prstGeom>
            <a:ln w="57150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8586557-E5A9-F574-313F-592DF31143D0}"/>
              </a:ext>
            </a:extLst>
          </p:cNvPr>
          <p:cNvGrpSpPr/>
          <p:nvPr/>
        </p:nvGrpSpPr>
        <p:grpSpPr>
          <a:xfrm>
            <a:off x="540073" y="1079894"/>
            <a:ext cx="5979886" cy="2051753"/>
            <a:chOff x="5192334" y="1083749"/>
            <a:chExt cx="5979886" cy="2051753"/>
          </a:xfrm>
        </p:grpSpPr>
        <p:pic>
          <p:nvPicPr>
            <p:cNvPr id="4" name="Imagem 3" descr="Uma imagem com captura de ecrã, sapatos, vestuário, homem&#10;&#10;Descrição gerada automaticamente">
              <a:extLst>
                <a:ext uri="{FF2B5EF4-FFF2-40B4-BE49-F238E27FC236}">
                  <a16:creationId xmlns:a16="http://schemas.microsoft.com/office/drawing/2014/main" id="{91558C4E-3673-D793-1C5F-BD4D4153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30283" b="73625"/>
            <a:stretch/>
          </p:blipFill>
          <p:spPr>
            <a:xfrm>
              <a:off x="5241533" y="1518973"/>
              <a:ext cx="1955406" cy="1325630"/>
            </a:xfrm>
            <a:prstGeom prst="rect">
              <a:avLst/>
            </a:prstGeom>
          </p:spPr>
        </p:pic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E8F369F4-4CCB-08E5-94FE-E80B5273BD22}"/>
                </a:ext>
              </a:extLst>
            </p:cNvPr>
            <p:cNvSpPr/>
            <p:nvPr/>
          </p:nvSpPr>
          <p:spPr>
            <a:xfrm>
              <a:off x="5192334" y="1083749"/>
              <a:ext cx="4178833" cy="361827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600" b="1" dirty="0">
                  <a:solidFill>
                    <a:srgbClr val="009051"/>
                  </a:solidFill>
                </a:rPr>
                <a:t>Observational Perspectives of Avatars</a:t>
              </a:r>
              <a:endParaRPr lang="en-GB" sz="1600" dirty="0">
                <a:solidFill>
                  <a:srgbClr val="009051"/>
                </a:solidFill>
              </a:endParaRPr>
            </a:p>
          </p:txBody>
        </p:sp>
        <p:pic>
          <p:nvPicPr>
            <p:cNvPr id="95" name="Imagem 3" descr="Uma imagem com captura de ecrã, sapatos, vestuário, homem&#10;&#10;Descrição gerada automaticamente">
              <a:extLst>
                <a:ext uri="{FF2B5EF4-FFF2-40B4-BE49-F238E27FC236}">
                  <a16:creationId xmlns:a16="http://schemas.microsoft.com/office/drawing/2014/main" id="{91B78DB9-1872-9CF9-FB65-6BF1A3F2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8853" t="29635" r="8774" b="38787"/>
            <a:stretch/>
          </p:blipFill>
          <p:spPr>
            <a:xfrm>
              <a:off x="7194773" y="1541211"/>
              <a:ext cx="1885730" cy="1295432"/>
            </a:xfrm>
            <a:prstGeom prst="rect">
              <a:avLst/>
            </a:prstGeom>
          </p:spPr>
        </p:pic>
        <p:pic>
          <p:nvPicPr>
            <p:cNvPr id="96" name="Imagem 3" descr="Uma imagem com captura de ecrã, sapatos, vestuário, homem&#10;&#10;Descrição gerada automaticamente">
              <a:extLst>
                <a:ext uri="{FF2B5EF4-FFF2-40B4-BE49-F238E27FC236}">
                  <a16:creationId xmlns:a16="http://schemas.microsoft.com/office/drawing/2014/main" id="{FDD9F533-1354-EEC9-7108-C9548F18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8554" t="64390" r="10041" b="5045"/>
            <a:stretch/>
          </p:blipFill>
          <p:spPr>
            <a:xfrm>
              <a:off x="9144395" y="1563134"/>
              <a:ext cx="1884053" cy="1267639"/>
            </a:xfrm>
            <a:prstGeom prst="rect">
              <a:avLst/>
            </a:prstGeom>
          </p:spPr>
        </p:pic>
        <p:sp>
          <p:nvSpPr>
            <p:cNvPr id="99" name="CaixaDeTexto 20">
              <a:extLst>
                <a:ext uri="{FF2B5EF4-FFF2-40B4-BE49-F238E27FC236}">
                  <a16:creationId xmlns:a16="http://schemas.microsoft.com/office/drawing/2014/main" id="{2E54E383-F99F-FC4C-8C55-0E6DFB5596AA}"/>
                </a:ext>
              </a:extLst>
            </p:cNvPr>
            <p:cNvSpPr txBox="1"/>
            <p:nvPr/>
          </p:nvSpPr>
          <p:spPr>
            <a:xfrm>
              <a:off x="5570529" y="2842443"/>
              <a:ext cx="1297414" cy="29238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1300" dirty="0">
                  <a:ea typeface="+mn-lt"/>
                  <a:cs typeface="+mn-lt"/>
                </a:rPr>
                <a:t>First person</a:t>
              </a:r>
            </a:p>
          </p:txBody>
        </p:sp>
        <p:sp>
          <p:nvSpPr>
            <p:cNvPr id="100" name="CaixaDeTexto 20">
              <a:extLst>
                <a:ext uri="{FF2B5EF4-FFF2-40B4-BE49-F238E27FC236}">
                  <a16:creationId xmlns:a16="http://schemas.microsoft.com/office/drawing/2014/main" id="{B962170E-9042-89E0-ED26-926C60642544}"/>
                </a:ext>
              </a:extLst>
            </p:cNvPr>
            <p:cNvSpPr txBox="1"/>
            <p:nvPr/>
          </p:nvSpPr>
          <p:spPr>
            <a:xfrm>
              <a:off x="7062271" y="2842443"/>
              <a:ext cx="2156709" cy="29238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1300" dirty="0">
                  <a:ea typeface="+mn-lt"/>
                  <a:cs typeface="+mn-lt"/>
                </a:rPr>
                <a:t>Third Person: Mirrored</a:t>
              </a:r>
            </a:p>
          </p:txBody>
        </p:sp>
        <p:sp>
          <p:nvSpPr>
            <p:cNvPr id="101" name="CaixaDeTexto 20">
              <a:extLst>
                <a:ext uri="{FF2B5EF4-FFF2-40B4-BE49-F238E27FC236}">
                  <a16:creationId xmlns:a16="http://schemas.microsoft.com/office/drawing/2014/main" id="{2F3E5D51-FE5E-9AC0-10FD-4DF966794F0F}"/>
                </a:ext>
              </a:extLst>
            </p:cNvPr>
            <p:cNvSpPr txBox="1"/>
            <p:nvPr/>
          </p:nvSpPr>
          <p:spPr>
            <a:xfrm>
              <a:off x="9015511" y="2843114"/>
              <a:ext cx="2156709" cy="29238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1300" dirty="0">
                  <a:ea typeface="+mn-lt"/>
                  <a:cs typeface="+mn-lt"/>
                </a:rPr>
                <a:t>Third Person: Anatomical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6E326F7-C281-AFA6-3977-C67545438276}"/>
                </a:ext>
              </a:extLst>
            </p:cNvPr>
            <p:cNvCxnSpPr>
              <a:cxnSpLocks/>
            </p:cNvCxnSpPr>
            <p:nvPr/>
          </p:nvCxnSpPr>
          <p:spPr>
            <a:xfrm>
              <a:off x="5237272" y="1449334"/>
              <a:ext cx="3981102" cy="0"/>
            </a:xfrm>
            <a:prstGeom prst="line">
              <a:avLst/>
            </a:prstGeom>
            <a:ln w="57150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2EB935E-4F05-7501-E11E-142EC02E5D4B}"/>
                  </a:ext>
                </a:extLst>
              </p14:cNvPr>
              <p14:cNvContentPartPr/>
              <p14:nvPr/>
            </p14:nvContentPartPr>
            <p14:xfrm>
              <a:off x="9640597" y="2272399"/>
              <a:ext cx="14760" cy="51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2EB935E-4F05-7501-E11E-142EC02E5D4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22597" y="2254273"/>
                <a:ext cx="50400" cy="87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8BD5839-E6F4-7CB9-91AC-785680B4880D}"/>
                  </a:ext>
                </a:extLst>
              </p14:cNvPr>
              <p14:cNvContentPartPr/>
              <p14:nvPr/>
            </p14:nvContentPartPr>
            <p14:xfrm>
              <a:off x="9671557" y="2147479"/>
              <a:ext cx="2520" cy="392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8BD5839-E6F4-7CB9-91AC-785680B4880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653557" y="2129643"/>
                <a:ext cx="38160" cy="74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5E586FE-B946-D67B-D35F-9C11314BD7A1}"/>
                  </a:ext>
                </a:extLst>
              </p14:cNvPr>
              <p14:cNvContentPartPr/>
              <p14:nvPr/>
            </p14:nvContentPartPr>
            <p14:xfrm>
              <a:off x="9640597" y="2029759"/>
              <a:ext cx="8640" cy="37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5E586FE-B946-D67B-D35F-9C11314BD7A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22597" y="2011586"/>
                <a:ext cx="44280" cy="73783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A994BCA-8DC4-C3CF-EC13-19F46404CC9A}"/>
              </a:ext>
            </a:extLst>
          </p:cNvPr>
          <p:cNvGrpSpPr/>
          <p:nvPr/>
        </p:nvGrpSpPr>
        <p:grpSpPr>
          <a:xfrm>
            <a:off x="9584155" y="1975735"/>
            <a:ext cx="122040" cy="80640"/>
            <a:chOff x="9584155" y="1975735"/>
            <a:chExt cx="12204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6694676-3410-34D3-4B71-E7C42988F11D}"/>
                    </a:ext>
                  </a:extLst>
                </p14:cNvPr>
                <p14:cNvContentPartPr/>
                <p14:nvPr/>
              </p14:nvContentPartPr>
              <p14:xfrm>
                <a:off x="9584155" y="1975735"/>
                <a:ext cx="56160" cy="80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6694676-3410-34D3-4B71-E7C42988F1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66155" y="1957735"/>
                  <a:ext cx="91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076DD56-C745-DD41-FBE6-DB87376333E6}"/>
                    </a:ext>
                  </a:extLst>
                </p14:cNvPr>
                <p14:cNvContentPartPr/>
                <p14:nvPr/>
              </p14:nvContentPartPr>
              <p14:xfrm>
                <a:off x="9648955" y="1980775"/>
                <a:ext cx="57240" cy="42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076DD56-C745-DD41-FBE6-DB87376333E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30841" y="1962775"/>
                  <a:ext cx="93106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CCEEB83-87F9-D365-8F6F-049DC56BF52D}"/>
              </a:ext>
            </a:extLst>
          </p:cNvPr>
          <p:cNvGrpSpPr/>
          <p:nvPr/>
        </p:nvGrpSpPr>
        <p:grpSpPr>
          <a:xfrm>
            <a:off x="10789398" y="155581"/>
            <a:ext cx="868369" cy="761142"/>
            <a:chOff x="11058201" y="154695"/>
            <a:chExt cx="868369" cy="761142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04A7248-B5AC-4F9C-2908-3F98165CA2EF}"/>
                </a:ext>
              </a:extLst>
            </p:cNvPr>
            <p:cNvSpPr/>
            <p:nvPr/>
          </p:nvSpPr>
          <p:spPr>
            <a:xfrm>
              <a:off x="11178984" y="241610"/>
              <a:ext cx="619730" cy="593910"/>
            </a:xfrm>
            <a:prstGeom prst="ellipse">
              <a:avLst/>
            </a:prstGeom>
            <a:solidFill>
              <a:srgbClr val="009051"/>
            </a:solidFill>
            <a:ln>
              <a:solidFill>
                <a:srgbClr val="0090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A2C2A0-F466-030A-6553-80CA5BA84C3D}"/>
                </a:ext>
              </a:extLst>
            </p:cNvPr>
            <p:cNvSpPr/>
            <p:nvPr/>
          </p:nvSpPr>
          <p:spPr>
            <a:xfrm>
              <a:off x="11058201" y="154695"/>
              <a:ext cx="868369" cy="761142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50" b="1" dirty="0"/>
                <a:t>RQ2</a:t>
              </a:r>
            </a:p>
          </p:txBody>
        </p:sp>
      </p:grpSp>
      <p:pic>
        <p:nvPicPr>
          <p:cNvPr id="18" name="Picture 17" descr="A white virtual reality headset&#10;&#10;Description automatically generated">
            <a:extLst>
              <a:ext uri="{FF2B5EF4-FFF2-40B4-BE49-F238E27FC236}">
                <a16:creationId xmlns:a16="http://schemas.microsoft.com/office/drawing/2014/main" id="{F8F4D096-2D70-AF4E-DA31-BFFF8C346CE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81" y="2923684"/>
            <a:ext cx="1208096" cy="1208096"/>
          </a:xfrm>
          <a:prstGeom prst="rect">
            <a:avLst/>
          </a:prstGeom>
        </p:spPr>
      </p:pic>
      <p:sp>
        <p:nvSpPr>
          <p:cNvPr id="19" name="CaixaDeTexto 2">
            <a:extLst>
              <a:ext uri="{FF2B5EF4-FFF2-40B4-BE49-F238E27FC236}">
                <a16:creationId xmlns:a16="http://schemas.microsoft.com/office/drawing/2014/main" id="{3A8BFAB8-A2B8-348E-4459-02F8694826C5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20" name="CaixaDeTexto 2">
            <a:extLst>
              <a:ext uri="{FF2B5EF4-FFF2-40B4-BE49-F238E27FC236}">
                <a16:creationId xmlns:a16="http://schemas.microsoft.com/office/drawing/2014/main" id="{7D21BC78-26E3-CF0C-B099-8D2211318F39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</a:rPr>
              <a:t>State of Art</a:t>
            </a:r>
            <a:endParaRPr lang="en-GB" sz="1400" b="1" dirty="0">
              <a:solidFill>
                <a:srgbClr val="4A5959"/>
              </a:solidFill>
              <a:cs typeface="Arial"/>
            </a:endParaRPr>
          </a:p>
        </p:txBody>
      </p:sp>
      <p:sp>
        <p:nvSpPr>
          <p:cNvPr id="21" name="CaixaDeTexto 2">
            <a:extLst>
              <a:ext uri="{FF2B5EF4-FFF2-40B4-BE49-F238E27FC236}">
                <a16:creationId xmlns:a16="http://schemas.microsoft.com/office/drawing/2014/main" id="{BFDAC255-B546-2AB1-EF65-FE9830A7DAA4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  <a:cs typeface="Arial"/>
              </a:rPr>
              <a:t>VRMT System</a:t>
            </a:r>
          </a:p>
        </p:txBody>
      </p:sp>
      <p:sp>
        <p:nvSpPr>
          <p:cNvPr id="22" name="CaixaDeTexto 2">
            <a:extLst>
              <a:ext uri="{FF2B5EF4-FFF2-40B4-BE49-F238E27FC236}">
                <a16:creationId xmlns:a16="http://schemas.microsoft.com/office/drawing/2014/main" id="{63F7DD17-1418-208A-AC71-7E6D1EA9DCDB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Experimental Protocol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3" name="CaixaDeTexto 2">
            <a:extLst>
              <a:ext uri="{FF2B5EF4-FFF2-40B4-BE49-F238E27FC236}">
                <a16:creationId xmlns:a16="http://schemas.microsoft.com/office/drawing/2014/main" id="{918F95BA-5B2A-BB3F-ABE9-330F3722694F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4" name="CaixaDeTexto 2">
            <a:extLst>
              <a:ext uri="{FF2B5EF4-FFF2-40B4-BE49-F238E27FC236}">
                <a16:creationId xmlns:a16="http://schemas.microsoft.com/office/drawing/2014/main" id="{124BA941-40B9-A231-4834-B544AE95EE87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519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62"/>
    </mc:Choice>
    <mc:Fallback>
      <p:transition spd="slow" advTm="6086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EC9F9-4D67-4582-9145-EFB13267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7BE5B-BF15-2BAD-AA95-26C6E861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000" dirty="0"/>
              <a:t>VRMT System: </a:t>
            </a:r>
            <a:r>
              <a:rPr lang="en-GB" sz="3000" b="0" dirty="0"/>
              <a:t>Equipment and virtual environment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37F611D-548D-6292-D5B9-D751223456A8}"/>
              </a:ext>
            </a:extLst>
          </p:cNvPr>
          <p:cNvSpPr/>
          <p:nvPr/>
        </p:nvSpPr>
        <p:spPr>
          <a:xfrm>
            <a:off x="1708879" y="1142859"/>
            <a:ext cx="5471565" cy="2409840"/>
          </a:xfrm>
          <a:prstGeom prst="roundRect">
            <a:avLst>
              <a:gd name="adj" fmla="val 10569"/>
            </a:avLst>
          </a:prstGeom>
          <a:solidFill>
            <a:srgbClr val="009051"/>
          </a:solidFill>
          <a:ln w="38100">
            <a:solidFill>
              <a:srgbClr val="00905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600" dirty="0">
              <a:solidFill>
                <a:schemeClr val="bg1"/>
              </a:solidFill>
            </a:endParaRPr>
          </a:p>
        </p:txBody>
      </p:sp>
      <p:sp>
        <p:nvSpPr>
          <p:cNvPr id="77" name="CaixaDeTexto 14">
            <a:extLst>
              <a:ext uri="{FF2B5EF4-FFF2-40B4-BE49-F238E27FC236}">
                <a16:creationId xmlns:a16="http://schemas.microsoft.com/office/drawing/2014/main" id="{CCE28C34-4038-2DDC-E31C-4603B0F0ED06}"/>
              </a:ext>
            </a:extLst>
          </p:cNvPr>
          <p:cNvSpPr txBox="1"/>
          <p:nvPr/>
        </p:nvSpPr>
        <p:spPr>
          <a:xfrm>
            <a:off x="1827902" y="1254102"/>
            <a:ext cx="5244559" cy="16825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GB" sz="1500" dirty="0">
                <a:solidFill>
                  <a:schemeClr val="bg1"/>
                </a:solidFill>
              </a:rPr>
              <a:t>In the virtual world, there will be </a:t>
            </a:r>
            <a:r>
              <a:rPr lang="en-GB" sz="1500" b="1" dirty="0">
                <a:solidFill>
                  <a:schemeClr val="bg1"/>
                </a:solidFill>
              </a:rPr>
              <a:t>personalized avatars</a:t>
            </a:r>
            <a:r>
              <a:rPr lang="en-GB" sz="1500" dirty="0">
                <a:solidFill>
                  <a:schemeClr val="bg1"/>
                </a:solidFill>
              </a:rPr>
              <a:t>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500" u="sng" dirty="0">
                <a:solidFill>
                  <a:schemeClr val="bg1"/>
                </a:solidFill>
              </a:rPr>
              <a:t>During AO</a:t>
            </a:r>
            <a:r>
              <a:rPr lang="en-GB" sz="1500" dirty="0">
                <a:solidFill>
                  <a:schemeClr val="bg1"/>
                </a:solidFill>
              </a:rPr>
              <a:t>: a dynamic avatar for instruction;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500" u="sng" dirty="0">
                <a:solidFill>
                  <a:schemeClr val="bg1"/>
                </a:solidFill>
              </a:rPr>
              <a:t>During MI</a:t>
            </a:r>
            <a:r>
              <a:rPr lang="en-GB" sz="1500" dirty="0">
                <a:solidFill>
                  <a:schemeClr val="bg1"/>
                </a:solidFill>
              </a:rPr>
              <a:t>: two static avatars indicating the initial and final positions of the activity to be imagined;</a:t>
            </a:r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500" u="sng" dirty="0">
                <a:solidFill>
                  <a:schemeClr val="bg1"/>
                </a:solidFill>
              </a:rPr>
              <a:t>During ME</a:t>
            </a:r>
            <a:r>
              <a:rPr lang="en-GB" sz="1500" dirty="0">
                <a:solidFill>
                  <a:schemeClr val="bg1"/>
                </a:solidFill>
              </a:rPr>
              <a:t>: an avatar for self-observation with real-time feedback.</a:t>
            </a:r>
          </a:p>
        </p:txBody>
      </p:sp>
      <p:sp>
        <p:nvSpPr>
          <p:cNvPr id="81" name="CaixaDeTexto 2">
            <a:extLst>
              <a:ext uri="{FF2B5EF4-FFF2-40B4-BE49-F238E27FC236}">
                <a16:creationId xmlns:a16="http://schemas.microsoft.com/office/drawing/2014/main" id="{958E6635-EB1B-B92D-C828-3F43D2CD45CE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82" name="CaixaDeTexto 2">
            <a:extLst>
              <a:ext uri="{FF2B5EF4-FFF2-40B4-BE49-F238E27FC236}">
                <a16:creationId xmlns:a16="http://schemas.microsoft.com/office/drawing/2014/main" id="{A43C468C-333B-9884-7492-DAF2AD8AB2AB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State of Art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83" name="CaixaDeTexto 2">
            <a:extLst>
              <a:ext uri="{FF2B5EF4-FFF2-40B4-BE49-F238E27FC236}">
                <a16:creationId xmlns:a16="http://schemas.microsoft.com/office/drawing/2014/main" id="{BE89FA01-D72B-EC8F-62AF-F72FD92F383D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  <a:cs typeface="Arial"/>
              </a:rPr>
              <a:t>VRMT System</a:t>
            </a:r>
          </a:p>
        </p:txBody>
      </p:sp>
      <p:sp>
        <p:nvSpPr>
          <p:cNvPr id="84" name="CaixaDeTexto 2">
            <a:extLst>
              <a:ext uri="{FF2B5EF4-FFF2-40B4-BE49-F238E27FC236}">
                <a16:creationId xmlns:a16="http://schemas.microsoft.com/office/drawing/2014/main" id="{AA69DCE7-4810-1734-92DB-7379255B55AE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Experimental Protocol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85" name="CaixaDeTexto 2">
            <a:extLst>
              <a:ext uri="{FF2B5EF4-FFF2-40B4-BE49-F238E27FC236}">
                <a16:creationId xmlns:a16="http://schemas.microsoft.com/office/drawing/2014/main" id="{6672A8F9-AEB6-D098-D31E-30F1CC16117C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86" name="CaixaDeTexto 2">
            <a:extLst>
              <a:ext uri="{FF2B5EF4-FFF2-40B4-BE49-F238E27FC236}">
                <a16:creationId xmlns:a16="http://schemas.microsoft.com/office/drawing/2014/main" id="{B97ABF4F-A019-0D4E-09F0-0A195B1FD536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pic>
        <p:nvPicPr>
          <p:cNvPr id="4" name="Picture 3" descr="A floor plan of a room&#10;&#10;Description automatically generated">
            <a:extLst>
              <a:ext uri="{FF2B5EF4-FFF2-40B4-BE49-F238E27FC236}">
                <a16:creationId xmlns:a16="http://schemas.microsoft.com/office/drawing/2014/main" id="{49FD4DB2-60A0-3147-D094-4C320F3BB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0" y="2988710"/>
            <a:ext cx="6352751" cy="2958945"/>
          </a:xfrm>
          <a:prstGeom prst="rect">
            <a:avLst/>
          </a:prstGeom>
          <a:ln w="57150">
            <a:solidFill>
              <a:srgbClr val="00905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C5A0A9-06FB-9940-81E3-4FFBC925F257}"/>
              </a:ext>
            </a:extLst>
          </p:cNvPr>
          <p:cNvGrpSpPr/>
          <p:nvPr/>
        </p:nvGrpSpPr>
        <p:grpSpPr>
          <a:xfrm>
            <a:off x="7282367" y="992906"/>
            <a:ext cx="4951956" cy="5008141"/>
            <a:chOff x="7282367" y="992906"/>
            <a:chExt cx="4951956" cy="50081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DA9CEA-A57A-733B-6D8E-E0ECB2E14AE5}"/>
                </a:ext>
              </a:extLst>
            </p:cNvPr>
            <p:cNvGrpSpPr/>
            <p:nvPr/>
          </p:nvGrpSpPr>
          <p:grpSpPr>
            <a:xfrm>
              <a:off x="7282367" y="992906"/>
              <a:ext cx="4951956" cy="4911594"/>
              <a:chOff x="7282367" y="992906"/>
              <a:chExt cx="4951956" cy="4911594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A74329C-6783-C04E-0EBC-ADEFDE40CEF5}"/>
                  </a:ext>
                </a:extLst>
              </p:cNvPr>
              <p:cNvGrpSpPr/>
              <p:nvPr/>
            </p:nvGrpSpPr>
            <p:grpSpPr>
              <a:xfrm>
                <a:off x="7282367" y="992906"/>
                <a:ext cx="4951956" cy="4911594"/>
                <a:chOff x="-140038" y="1095176"/>
                <a:chExt cx="4951956" cy="4911594"/>
              </a:xfrm>
            </p:grpSpPr>
            <p:sp>
              <p:nvSpPr>
                <p:cNvPr id="60" name="CaixaDeTexto 3">
                  <a:extLst>
                    <a:ext uri="{FF2B5EF4-FFF2-40B4-BE49-F238E27FC236}">
                      <a16:creationId xmlns:a16="http://schemas.microsoft.com/office/drawing/2014/main" id="{D089448E-E704-85C3-E3A3-84D2EB80A74A}"/>
                    </a:ext>
                  </a:extLst>
                </p:cNvPr>
                <p:cNvSpPr txBox="1"/>
                <p:nvPr/>
              </p:nvSpPr>
              <p:spPr>
                <a:xfrm>
                  <a:off x="116088" y="4903904"/>
                  <a:ext cx="4430178" cy="110286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1400" b="1" dirty="0">
                      <a:solidFill>
                        <a:schemeClr val="bg1"/>
                      </a:solidFill>
                      <a:ea typeface="+mn-lt"/>
                      <a:cs typeface="+mn-lt"/>
                    </a:rPr>
                    <a:t>+</a:t>
                  </a:r>
                  <a:r>
                    <a:rPr lang="en-GB" sz="1400" dirty="0">
                      <a:solidFill>
                        <a:schemeClr val="bg1"/>
                      </a:solidFill>
                      <a:ea typeface="+mn-lt"/>
                      <a:cs typeface="+mn-lt"/>
                    </a:rPr>
                    <a:t> </a:t>
                  </a:r>
                  <a:r>
                    <a:rPr lang="en-GB" sz="1400" b="1" dirty="0">
                      <a:solidFill>
                        <a:schemeClr val="bg1"/>
                      </a:solidFill>
                      <a:ea typeface="+mn-lt"/>
                      <a:cs typeface="+mn-lt"/>
                    </a:rPr>
                    <a:t>Unity</a:t>
                  </a:r>
                  <a:r>
                    <a:rPr lang="en-GB" sz="1400" b="1" dirty="0">
                      <a:solidFill>
                        <a:srgbClr val="C00000"/>
                      </a:solidFill>
                      <a:ea typeface="+mn-lt"/>
                      <a:cs typeface="+mn-lt"/>
                    </a:rPr>
                    <a:t>  </a:t>
                  </a:r>
                  <a:r>
                    <a:rPr lang="en-GB" sz="1400" dirty="0">
                      <a:ea typeface="+mn-lt"/>
                      <a:cs typeface="+mn-lt"/>
                    </a:rPr>
                    <a:t>to develop the virtual environment</a:t>
                  </a:r>
                </a:p>
                <a:p>
                  <a:pPr algn="ctr">
                    <a:spcBef>
                      <a:spcPts val="600"/>
                    </a:spcBef>
                    <a:spcAft>
                      <a:spcPts val="800"/>
                    </a:spcAft>
                  </a:pPr>
                  <a:r>
                    <a:rPr lang="en-GB" sz="1400" b="1" dirty="0">
                      <a:solidFill>
                        <a:schemeClr val="bg1"/>
                      </a:solidFill>
                      <a:ea typeface="+mn-lt"/>
                      <a:cs typeface="+mn-lt"/>
                    </a:rPr>
                    <a:t>+</a:t>
                  </a:r>
                  <a:r>
                    <a:rPr lang="en-GB" sz="1400" dirty="0">
                      <a:solidFill>
                        <a:schemeClr val="bg1"/>
                      </a:solidFill>
                      <a:ea typeface="+mn-lt"/>
                      <a:cs typeface="+mn-lt"/>
                    </a:rPr>
                    <a:t> </a:t>
                  </a:r>
                  <a:r>
                    <a:rPr lang="en-GB" sz="1400" b="1" dirty="0" err="1">
                      <a:solidFill>
                        <a:schemeClr val="bg1"/>
                      </a:solidFill>
                      <a:ea typeface="+mn-lt"/>
                      <a:cs typeface="+mn-lt"/>
                    </a:rPr>
                    <a:t>SteamVR</a:t>
                  </a:r>
                  <a:r>
                    <a:rPr lang="en-GB" sz="1400" b="1" dirty="0">
                      <a:solidFill>
                        <a:schemeClr val="bg1"/>
                      </a:solidFill>
                      <a:ea typeface="+mn-lt"/>
                      <a:cs typeface="+mn-lt"/>
                    </a:rPr>
                    <a:t>  </a:t>
                  </a:r>
                  <a:r>
                    <a:rPr lang="en-GB" sz="1400" dirty="0">
                      <a:ea typeface="+mn-lt"/>
                      <a:cs typeface="+mn-lt"/>
                    </a:rPr>
                    <a:t>to connect Unity to HTC VIVE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n-GB" sz="1400" dirty="0">
                      <a:ea typeface="+mn-lt"/>
                      <a:cs typeface="+mn-lt"/>
                    </a:rPr>
                    <a:t>               to manipulate the appearance of avatars</a:t>
                  </a:r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6F26F8F-A605-6C3D-8A9F-41F591DD7EAF}"/>
                    </a:ext>
                  </a:extLst>
                </p:cNvPr>
                <p:cNvGrpSpPr/>
                <p:nvPr/>
              </p:nvGrpSpPr>
              <p:grpSpPr>
                <a:xfrm>
                  <a:off x="139190" y="1095176"/>
                  <a:ext cx="3788062" cy="2268962"/>
                  <a:chOff x="392425" y="874087"/>
                  <a:chExt cx="3788062" cy="2268962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31C92904-7818-9594-C7EF-9BDD6E26C49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977727" y="1085438"/>
                    <a:ext cx="1202760" cy="2041510"/>
                    <a:chOff x="713783" y="1106252"/>
                    <a:chExt cx="1202760" cy="2041510"/>
                  </a:xfrm>
                </p:grpSpPr>
                <p:pic>
                  <p:nvPicPr>
                    <p:cNvPr id="75" name="Imagem 16" descr="Uma imagem com Peça de automóvel&#10;&#10;Descrição gerada automaticamente">
                      <a:extLst>
                        <a:ext uri="{FF2B5EF4-FFF2-40B4-BE49-F238E27FC236}">
                          <a16:creationId xmlns:a16="http://schemas.microsoft.com/office/drawing/2014/main" id="{641E702B-4F3E-62CA-19B7-F7CBD4A914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-1" r="81239" b="66687"/>
                    <a:stretch/>
                  </p:blipFill>
                  <p:spPr>
                    <a:xfrm>
                      <a:off x="808417" y="1106252"/>
                      <a:ext cx="1078560" cy="839420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">
                      <p14:nvContentPartPr>
                        <p14:cNvPr id="76" name="Ink 75">
                          <a:extLst>
                            <a:ext uri="{FF2B5EF4-FFF2-40B4-BE49-F238E27FC236}">
                              <a16:creationId xmlns:a16="http://schemas.microsoft.com/office/drawing/2014/main" id="{1CD8F561-20C4-938D-99A8-19F4259D951D}"/>
                            </a:ext>
                          </a:extLst>
                        </p14:cNvPr>
                        <p14:cNvContentPartPr/>
                        <p14:nvPr/>
                      </p14:nvContentPartPr>
                      <p14:xfrm rot="274672">
                        <a:off x="713783" y="1932402"/>
                        <a:ext cx="1202760" cy="1215360"/>
                      </p14:xfrm>
                    </p:contentPart>
                  </mc:Choice>
                  <mc:Fallback xmlns="">
                    <p:pic>
                      <p:nvPicPr>
                        <p:cNvPr id="76" name="Ink 75">
                          <a:extLst>
                            <a:ext uri="{FF2B5EF4-FFF2-40B4-BE49-F238E27FC236}">
                              <a16:creationId xmlns:a16="http://schemas.microsoft.com/office/drawing/2014/main" id="{1CD8F561-20C4-938D-99A8-19F4259D95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 rot="274672">
                          <a:off x="650802" y="1869421"/>
                          <a:ext cx="1328362" cy="1340963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D577FB7A-0515-346D-E381-9616D9335EB5}"/>
                      </a:ext>
                    </a:extLst>
                  </p:cNvPr>
                  <p:cNvGrpSpPr/>
                  <p:nvPr/>
                </p:nvGrpSpPr>
                <p:grpSpPr>
                  <a:xfrm>
                    <a:off x="392425" y="1066309"/>
                    <a:ext cx="1216642" cy="2076740"/>
                    <a:chOff x="606117" y="1094468"/>
                    <a:chExt cx="1216642" cy="2076740"/>
                  </a:xfrm>
                </p:grpSpPr>
                <p:pic>
                  <p:nvPicPr>
                    <p:cNvPr id="73" name="Imagem 16" descr="Uma imagem com Peça de automóvel&#10;&#10;Descrição gerada automaticamente">
                      <a:extLst>
                        <a:ext uri="{FF2B5EF4-FFF2-40B4-BE49-F238E27FC236}">
                          <a16:creationId xmlns:a16="http://schemas.microsoft.com/office/drawing/2014/main" id="{CB7A826C-F967-BAD9-685A-BB1E7E2CB5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-1" r="81239" b="66687"/>
                    <a:stretch/>
                  </p:blipFill>
                  <p:spPr>
                    <a:xfrm>
                      <a:off x="606117" y="1094468"/>
                      <a:ext cx="1078560" cy="839420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">
                      <p14:nvContentPartPr>
                        <p14:cNvPr id="74" name="Ink 73">
                          <a:extLst>
                            <a:ext uri="{FF2B5EF4-FFF2-40B4-BE49-F238E27FC236}">
                              <a16:creationId xmlns:a16="http://schemas.microsoft.com/office/drawing/2014/main" id="{2DBA0929-CD9F-A85D-3CC3-1F111BEBBBC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19999" y="1955848"/>
                        <a:ext cx="1202760" cy="1215360"/>
                      </p14:xfrm>
                    </p:contentPart>
                  </mc:Choice>
                  <mc:Fallback xmlns="">
                    <p:pic>
                      <p:nvPicPr>
                        <p:cNvPr id="74" name="Ink 73">
                          <a:extLst>
                            <a:ext uri="{FF2B5EF4-FFF2-40B4-BE49-F238E27FC236}">
                              <a16:creationId xmlns:a16="http://schemas.microsoft.com/office/drawing/2014/main" id="{2DBA0929-CD9F-A85D-3CC3-1F111BEBBB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7018" y="1892867"/>
                          <a:ext cx="1328362" cy="1340963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pic>
                <p:nvPicPr>
                  <p:cNvPr id="71" name="Imagem 16" descr="Uma imagem com Peça de automóvel&#10;&#10;Descrição gerada automaticamente">
                    <a:extLst>
                      <a:ext uri="{FF2B5EF4-FFF2-40B4-BE49-F238E27FC236}">
                        <a16:creationId xmlns:a16="http://schemas.microsoft.com/office/drawing/2014/main" id="{9BB305A6-F2A6-5FEE-67EA-02995BA25C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750" r="45364" b="25989"/>
                  <a:stretch/>
                </p:blipFill>
                <p:spPr>
                  <a:xfrm>
                    <a:off x="1473420" y="874087"/>
                    <a:ext cx="1544139" cy="147825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C185E40E-450F-2021-766C-9B7600C9C5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68906" y="2333476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C185E40E-450F-2021-766C-9B7600C9C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05906" y="2270476"/>
                        <a:ext cx="126000" cy="12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12D03538-DDAA-68BE-032D-36732BEB6D78}"/>
                    </a:ext>
                  </a:extLst>
                </p:cNvPr>
                <p:cNvGrpSpPr/>
                <p:nvPr/>
              </p:nvGrpSpPr>
              <p:grpSpPr>
                <a:xfrm>
                  <a:off x="962906" y="2618853"/>
                  <a:ext cx="3849012" cy="2143046"/>
                  <a:chOff x="1372825" y="3198544"/>
                  <a:chExt cx="3849012" cy="2143046"/>
                </a:xfrm>
              </p:grpSpPr>
              <p:pic>
                <p:nvPicPr>
                  <p:cNvPr id="67" name="Imagem 8" descr="Uma imagem com sapatos, vestuário, texto, desenho&#10;&#10;Descrição gerada automaticamente">
                    <a:extLst>
                      <a:ext uri="{FF2B5EF4-FFF2-40B4-BE49-F238E27FC236}">
                        <a16:creationId xmlns:a16="http://schemas.microsoft.com/office/drawing/2014/main" id="{F7558BD2-0C2F-7998-526D-E56EDD4F3D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372825" y="3198544"/>
                    <a:ext cx="2466687" cy="2143046"/>
                  </a:xfrm>
                  <a:prstGeom prst="rect">
                    <a:avLst/>
                  </a:prstGeom>
                </p:spPr>
              </p:pic>
              <p:pic>
                <p:nvPicPr>
                  <p:cNvPr id="68" name="Imagem 9" descr="Uma imagem com dedo, pessoa, unha, aparelho&#10;&#10;Descrição gerada automaticamente">
                    <a:extLst>
                      <a:ext uri="{FF2B5EF4-FFF2-40B4-BE49-F238E27FC236}">
                        <a16:creationId xmlns:a16="http://schemas.microsoft.com/office/drawing/2014/main" id="{BA9572D0-6544-B88F-BB9D-54BBFBCF40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6190" b="95981" l="433" r="96104">
                                <a14:foregroundMark x1="9903" y1="61334" x2="11418" y2="48714"/>
                                <a14:foregroundMark x1="1407" y1="45257" x2="5249" y2="45257"/>
                                <a14:foregroundMark x1="11418" y1="91158" x2="649" y2="94534"/>
                                <a14:foregroundMark x1="90152" y1="71624" x2="91721" y2="73875"/>
                                <a14:foregroundMark x1="35011" y1="11817" x2="56494" y2="6190"/>
                                <a14:foregroundMark x1="96104" y1="64068" x2="96104" y2="64068"/>
                                <a14:foregroundMark x1="94968" y1="68328" x2="94968" y2="68328"/>
                                <a14:foregroundMark x1="84145" y1="94051" x2="84145" y2="94051"/>
                                <a14:foregroundMark x1="84145" y1="95338" x2="84145" y2="95338"/>
                                <a14:foregroundMark x1="84361" y1="95981" x2="84361" y2="95981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3740857" y="4067525"/>
                    <a:ext cx="1480980" cy="9966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2D9725F-7B03-3723-078F-B85D3703C924}"/>
                    </a:ext>
                  </a:extLst>
                </p:cNvPr>
                <p:cNvSpPr/>
                <p:nvPr/>
              </p:nvSpPr>
              <p:spPr>
                <a:xfrm>
                  <a:off x="3590017" y="2045895"/>
                  <a:ext cx="973904" cy="743244"/>
                </a:xfrm>
                <a:prstGeom prst="ellipse">
                  <a:avLst/>
                </a:prstGeom>
                <a:solidFill>
                  <a:srgbClr val="005493"/>
                </a:solidFill>
                <a:ln w="57150">
                  <a:solidFill>
                    <a:srgbClr val="0054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bg1"/>
                      </a:solidFill>
                    </a:rPr>
                    <a:t>HTC</a:t>
                  </a:r>
                  <a:r>
                    <a:rPr lang="en-GB" sz="1400" b="1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GB" sz="1400" b="1" dirty="0">
                      <a:solidFill>
                        <a:schemeClr val="bg1"/>
                      </a:solidFill>
                    </a:rPr>
                    <a:t>VIVE</a:t>
                  </a:r>
                  <a:endParaRPr lang="en-GB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C3E1098-DAFD-3BED-6A96-2B8DB5F1E1DE}"/>
                    </a:ext>
                  </a:extLst>
                </p:cNvPr>
                <p:cNvSpPr/>
                <p:nvPr/>
              </p:nvSpPr>
              <p:spPr>
                <a:xfrm>
                  <a:off x="-140038" y="3090980"/>
                  <a:ext cx="1078560" cy="743244"/>
                </a:xfrm>
                <a:prstGeom prst="ellipse">
                  <a:avLst/>
                </a:prstGeom>
                <a:solidFill>
                  <a:srgbClr val="005493"/>
                </a:solidFill>
                <a:ln w="57150">
                  <a:solidFill>
                    <a:srgbClr val="0054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 err="1">
                      <a:solidFill>
                        <a:schemeClr val="bg1"/>
                      </a:solidFill>
                    </a:rPr>
                    <a:t>Xsens</a:t>
                  </a:r>
                  <a:r>
                    <a:rPr lang="en-GB" sz="1400" b="1" dirty="0">
                      <a:solidFill>
                        <a:schemeClr val="bg1"/>
                      </a:solidFill>
                    </a:rPr>
                    <a:t> MVN</a:t>
                  </a:r>
                  <a:endParaRPr lang="en-GB" sz="1600" b="1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1D1E27EB-5DB6-A27A-355F-E927581B9311}"/>
                        </a:ext>
                      </a:extLst>
                    </p14:cNvPr>
                    <p14:cNvContentPartPr/>
                    <p14:nvPr/>
                  </p14:nvContentPartPr>
                  <p14:xfrm rot="20901919">
                    <a:off x="3810143" y="1643546"/>
                    <a:ext cx="257760" cy="42084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1D1E27EB-5DB6-A27A-355F-E927581B9311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 rot="20901919">
                      <a:off x="3792143" y="1625531"/>
                      <a:ext cx="293400" cy="4565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7E52C699-B827-29E4-D851-FC37E1ED20F4}"/>
                        </a:ext>
                      </a:extLst>
                    </p14:cNvPr>
                    <p14:cNvContentPartPr/>
                    <p14:nvPr/>
                  </p14:nvContentPartPr>
                  <p14:xfrm rot="21210661" flipH="1">
                    <a:off x="264130" y="3750841"/>
                    <a:ext cx="440640" cy="44316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7E52C699-B827-29E4-D851-FC37E1ED20F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 rot="21210661" flipH="1">
                      <a:off x="246130" y="3732826"/>
                      <a:ext cx="476280" cy="47882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pic>
            <p:nvPicPr>
              <p:cNvPr id="79" name="Picture 78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1712DCA3-04EE-ED5A-7413-88860152B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6855" y="4748468"/>
                <a:ext cx="780376" cy="438962"/>
              </a:xfrm>
              <a:prstGeom prst="rect">
                <a:avLst/>
              </a:prstGeom>
            </p:spPr>
          </p:pic>
          <p:pic>
            <p:nvPicPr>
              <p:cNvPr id="80" name="Picture 79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4934A3E6-A17F-39CF-C58F-B70F50A18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2400" y="5166015"/>
                <a:ext cx="1234004" cy="341572"/>
              </a:xfrm>
              <a:prstGeom prst="rect">
                <a:avLst/>
              </a:prstGeom>
            </p:spPr>
          </p:pic>
        </p:grpSp>
        <p:pic>
          <p:nvPicPr>
            <p:cNvPr id="7" name="Picture 6" descr="Black text on a white background&#10;&#10;Description automatically generated">
              <a:extLst>
                <a:ext uri="{FF2B5EF4-FFF2-40B4-BE49-F238E27FC236}">
                  <a16:creationId xmlns:a16="http://schemas.microsoft.com/office/drawing/2014/main" id="{6157807B-D48A-9EA2-FEA5-D2BDB26DC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559" y="5556355"/>
              <a:ext cx="800445" cy="444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316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00"/>
    </mc:Choice>
    <mc:Fallback>
      <p:transition spd="slow" advTm="405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7258E-7406-3A6E-2336-3E2F9235F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A81E2-5BC5-8F5C-C03A-F264789C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9" y="421761"/>
            <a:ext cx="11647244" cy="604691"/>
          </a:xfrm>
        </p:spPr>
        <p:txBody>
          <a:bodyPr>
            <a:noAutofit/>
          </a:bodyPr>
          <a:lstStyle/>
          <a:p>
            <a:r>
              <a:rPr lang="en-GB" sz="3000"/>
              <a:t>VRMT System: </a:t>
            </a:r>
            <a:r>
              <a:rPr lang="en-GB" sz="3000" b="0"/>
              <a:t>Reference learning data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85ABA5-AB0F-0B1D-AE4C-2A3CBC771215}"/>
              </a:ext>
            </a:extLst>
          </p:cNvPr>
          <p:cNvGrpSpPr/>
          <p:nvPr/>
        </p:nvGrpSpPr>
        <p:grpSpPr>
          <a:xfrm>
            <a:off x="-214733" y="1174594"/>
            <a:ext cx="7221156" cy="4757425"/>
            <a:chOff x="-217125" y="1000946"/>
            <a:chExt cx="8317962" cy="5019369"/>
          </a:xfrm>
        </p:grpSpPr>
        <p:pic>
          <p:nvPicPr>
            <p:cNvPr id="4" name="Picture 3" descr="A graph of a graph&#10;&#10;Description automatically generated">
              <a:extLst>
                <a:ext uri="{FF2B5EF4-FFF2-40B4-BE49-F238E27FC236}">
                  <a16:creationId xmlns:a16="http://schemas.microsoft.com/office/drawing/2014/main" id="{75A2F926-0C48-E0BF-CA48-28616A76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63"/>
            <a:stretch/>
          </p:blipFill>
          <p:spPr>
            <a:xfrm>
              <a:off x="489063" y="1392687"/>
              <a:ext cx="4022828" cy="1879280"/>
            </a:xfrm>
            <a:prstGeom prst="rect">
              <a:avLst/>
            </a:prstGeom>
          </p:spPr>
        </p:pic>
        <p:pic>
          <p:nvPicPr>
            <p:cNvPr id="6" name="Picture 5" descr="A group of graphs showing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DF5B2B9E-028A-8E2E-6225-BA0A6F66F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73" b="49489"/>
            <a:stretch/>
          </p:blipFill>
          <p:spPr>
            <a:xfrm>
              <a:off x="4599867" y="1392687"/>
              <a:ext cx="2839568" cy="18792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302DB5-9B70-1D0F-C8DA-9E73CB71F603}"/>
                </a:ext>
              </a:extLst>
            </p:cNvPr>
            <p:cNvGrpSpPr/>
            <p:nvPr/>
          </p:nvGrpSpPr>
          <p:grpSpPr>
            <a:xfrm>
              <a:off x="489063" y="4178756"/>
              <a:ext cx="6958437" cy="1841556"/>
              <a:chOff x="182136" y="3751555"/>
              <a:chExt cx="6911945" cy="1810016"/>
            </a:xfrm>
          </p:grpSpPr>
          <p:pic>
            <p:nvPicPr>
              <p:cNvPr id="8" name="Picture 7" descr="A group of graphs with different colored lines&#10;&#10;Description automatically generated">
                <a:extLst>
                  <a:ext uri="{FF2B5EF4-FFF2-40B4-BE49-F238E27FC236}">
                    <a16:creationId xmlns:a16="http://schemas.microsoft.com/office/drawing/2014/main" id="{91531019-71C0-8671-0AFC-6E9B4C828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841" b="49697"/>
              <a:stretch/>
            </p:blipFill>
            <p:spPr>
              <a:xfrm>
                <a:off x="182136" y="3751555"/>
                <a:ext cx="2318070" cy="1810016"/>
              </a:xfrm>
              <a:prstGeom prst="rect">
                <a:avLst/>
              </a:prstGeom>
            </p:spPr>
          </p:pic>
          <p:pic>
            <p:nvPicPr>
              <p:cNvPr id="11" name="Picture 10" descr="A group of graphs with different colored lines&#10;&#10;Description automatically generated">
                <a:extLst>
                  <a:ext uri="{FF2B5EF4-FFF2-40B4-BE49-F238E27FC236}">
                    <a16:creationId xmlns:a16="http://schemas.microsoft.com/office/drawing/2014/main" id="{091EA111-F68C-829C-EE2B-7DA263031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94" r="50447" b="49697"/>
              <a:stretch/>
            </p:blipFill>
            <p:spPr>
              <a:xfrm>
                <a:off x="2453921" y="3751555"/>
                <a:ext cx="2318069" cy="1810016"/>
              </a:xfrm>
              <a:prstGeom prst="rect">
                <a:avLst/>
              </a:prstGeom>
            </p:spPr>
          </p:pic>
          <p:pic>
            <p:nvPicPr>
              <p:cNvPr id="10" name="Picture 9" descr="A group of graphs with different colored lines&#10;&#10;Description automatically generated">
                <a:extLst>
                  <a:ext uri="{FF2B5EF4-FFF2-40B4-BE49-F238E27FC236}">
                    <a16:creationId xmlns:a16="http://schemas.microsoft.com/office/drawing/2014/main" id="{09306397-8EC0-8A45-7EF4-CD33E7818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74" t="49699" r="75882" b="1322"/>
              <a:stretch/>
            </p:blipFill>
            <p:spPr>
              <a:xfrm>
                <a:off x="4778807" y="3777519"/>
                <a:ext cx="2315274" cy="1750561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8A5430-513D-90D1-7E36-25588EC70DFB}"/>
                </a:ext>
              </a:extLst>
            </p:cNvPr>
            <p:cNvSpPr/>
            <p:nvPr/>
          </p:nvSpPr>
          <p:spPr>
            <a:xfrm>
              <a:off x="445440" y="1000946"/>
              <a:ext cx="4090879" cy="337553"/>
            </a:xfrm>
            <a:prstGeom prst="rect">
              <a:avLst/>
            </a:prstGeom>
            <a:solidFill>
              <a:srgbClr val="005493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1500" b="1" dirty="0"/>
                <a:t>Lifting the leg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A68CE4-1F9A-0A48-F0E0-2A6B5F2ABC92}"/>
                </a:ext>
              </a:extLst>
            </p:cNvPr>
            <p:cNvSpPr/>
            <p:nvPr/>
          </p:nvSpPr>
          <p:spPr>
            <a:xfrm>
              <a:off x="459582" y="1314287"/>
              <a:ext cx="4061585" cy="2009403"/>
            </a:xfrm>
            <a:prstGeom prst="rect">
              <a:avLst/>
            </a:prstGeom>
            <a:noFill/>
            <a:ln w="28575">
              <a:solidFill>
                <a:srgbClr val="0054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1500" b="1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F4C8F3-2CE8-1F53-3DD6-8DDDE26FD6AF}"/>
                </a:ext>
              </a:extLst>
            </p:cNvPr>
            <p:cNvSpPr/>
            <p:nvPr/>
          </p:nvSpPr>
          <p:spPr>
            <a:xfrm>
              <a:off x="4599867" y="1000946"/>
              <a:ext cx="2859221" cy="337553"/>
            </a:xfrm>
            <a:prstGeom prst="rect">
              <a:avLst/>
            </a:prstGeom>
            <a:solidFill>
              <a:srgbClr val="009051"/>
            </a:solidFill>
            <a:ln w="28575">
              <a:solidFill>
                <a:srgbClr val="0090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1500" b="1" dirty="0"/>
                <a:t>Raising from a chair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B6C036-AD42-1E40-54C2-3C12E7C2CEE1}"/>
                </a:ext>
              </a:extLst>
            </p:cNvPr>
            <p:cNvSpPr/>
            <p:nvPr/>
          </p:nvSpPr>
          <p:spPr>
            <a:xfrm>
              <a:off x="4599867" y="1314287"/>
              <a:ext cx="2859220" cy="2009403"/>
            </a:xfrm>
            <a:prstGeom prst="rect">
              <a:avLst/>
            </a:prstGeom>
            <a:noFill/>
            <a:ln w="28575">
              <a:solidFill>
                <a:srgbClr val="0090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1500" b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9D256-BE31-D00B-0FB9-6C54DB35B6F4}"/>
                </a:ext>
              </a:extLst>
            </p:cNvPr>
            <p:cNvSpPr/>
            <p:nvPr/>
          </p:nvSpPr>
          <p:spPr>
            <a:xfrm>
              <a:off x="446216" y="3822587"/>
              <a:ext cx="4663572" cy="337553"/>
            </a:xfrm>
            <a:prstGeom prst="rect">
              <a:avLst/>
            </a:prstGeom>
            <a:solidFill>
              <a:srgbClr val="00905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1500" b="1" dirty="0"/>
                <a:t>Stretching arms forward for 10 seconds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F2034-3962-6334-DEB1-361AD5072E3E}"/>
                </a:ext>
              </a:extLst>
            </p:cNvPr>
            <p:cNvSpPr/>
            <p:nvPr/>
          </p:nvSpPr>
          <p:spPr>
            <a:xfrm>
              <a:off x="459580" y="4135927"/>
              <a:ext cx="7006886" cy="1884388"/>
            </a:xfrm>
            <a:prstGeom prst="rect">
              <a:avLst/>
            </a:prstGeom>
            <a:noFill/>
            <a:ln w="28575">
              <a:solidFill>
                <a:srgbClr val="0090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1500" b="1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25521A-534C-9E25-F3CB-5B6E16183822}"/>
                </a:ext>
              </a:extLst>
            </p:cNvPr>
            <p:cNvSpPr/>
            <p:nvPr/>
          </p:nvSpPr>
          <p:spPr>
            <a:xfrm>
              <a:off x="5113113" y="4076582"/>
              <a:ext cx="2356678" cy="1943733"/>
            </a:xfrm>
            <a:prstGeom prst="rect">
              <a:avLst/>
            </a:prstGeom>
            <a:noFill/>
            <a:ln w="28575">
              <a:solidFill>
                <a:srgbClr val="0054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1500" b="1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D04F18-B1A0-A210-C647-A8B35A73340B}"/>
                </a:ext>
              </a:extLst>
            </p:cNvPr>
            <p:cNvCxnSpPr>
              <a:cxnSpLocks/>
            </p:cNvCxnSpPr>
            <p:nvPr/>
          </p:nvCxnSpPr>
          <p:spPr>
            <a:xfrm>
              <a:off x="5098801" y="4160140"/>
              <a:ext cx="0" cy="183321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78FB82-122D-2C96-B0AB-731AE03745D9}"/>
                    </a:ext>
                  </a:extLst>
                </p14:cNvPr>
                <p14:cNvContentPartPr/>
                <p14:nvPr/>
              </p14:nvContentPartPr>
              <p14:xfrm>
                <a:off x="5103146" y="5982029"/>
                <a:ext cx="365" cy="361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78FB82-122D-2C96-B0AB-731AE03745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84896" y="5963979"/>
                  <a:ext cx="36500" cy="36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9943B5-79A3-57BB-BC26-96400D26C724}"/>
                    </a:ext>
                  </a:extLst>
                </p14:cNvPr>
                <p14:cNvContentPartPr/>
                <p14:nvPr/>
              </p14:nvContentPartPr>
              <p14:xfrm>
                <a:off x="5118120" y="5981669"/>
                <a:ext cx="365" cy="361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9943B5-79A3-57BB-BC26-96400D26C7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99870" y="5963619"/>
                  <a:ext cx="36500" cy="36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55A0A2F-1625-5E6A-9657-13AB9CC2AEBE}"/>
                    </a:ext>
                  </a:extLst>
                </p14:cNvPr>
                <p14:cNvContentPartPr/>
                <p14:nvPr/>
              </p14:nvContentPartPr>
              <p14:xfrm>
                <a:off x="5095111" y="5980586"/>
                <a:ext cx="365" cy="361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55A0A2F-1625-5E6A-9657-13AB9CC2AE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76861" y="5962536"/>
                  <a:ext cx="36500" cy="361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9689E7-737F-E5E4-590C-A51189B6C25A}"/>
                </a:ext>
              </a:extLst>
            </p:cNvPr>
            <p:cNvSpPr txBox="1"/>
            <p:nvPr/>
          </p:nvSpPr>
          <p:spPr>
            <a:xfrm>
              <a:off x="-217125" y="3410238"/>
              <a:ext cx="8317962" cy="340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50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VARIABILITY OF THE </a:t>
              </a:r>
              <a:r>
                <a:rPr lang="en-GB" sz="15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HEALTHY POPULATION </a:t>
              </a:r>
              <a:r>
                <a:rPr lang="en-GB" sz="150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(12 participants)</a:t>
              </a:r>
              <a:endParaRPr lang="en-PT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8B4084-8127-65F4-1306-21D0738FADC8}"/>
                </a:ext>
              </a:extLst>
            </p:cNvPr>
            <p:cNvSpPr/>
            <p:nvPr/>
          </p:nvSpPr>
          <p:spPr>
            <a:xfrm>
              <a:off x="5095111" y="3822588"/>
              <a:ext cx="2389058" cy="337552"/>
            </a:xfrm>
            <a:prstGeom prst="rect">
              <a:avLst/>
            </a:prstGeom>
            <a:solidFill>
              <a:srgbClr val="005493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1500" b="1" dirty="0"/>
                <a:t>Nose Touching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245C02-0E3F-FB82-73CE-DDD5E5AA8C23}"/>
              </a:ext>
            </a:extLst>
          </p:cNvPr>
          <p:cNvGrpSpPr/>
          <p:nvPr/>
        </p:nvGrpSpPr>
        <p:grpSpPr>
          <a:xfrm>
            <a:off x="9668220" y="1111535"/>
            <a:ext cx="2165787" cy="1320099"/>
            <a:chOff x="10045647" y="1194916"/>
            <a:chExt cx="2165787" cy="1320099"/>
          </a:xfrm>
          <a:effectLst/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37581F1-3E65-971A-B197-5EFE150B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3630" r="5709" b="11865"/>
            <a:stretch/>
          </p:blipFill>
          <p:spPr>
            <a:xfrm>
              <a:off x="11125780" y="1194916"/>
              <a:ext cx="1085654" cy="13200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9C3D30A-D775-BC7E-0024-C15F196BA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61" t="3437" r="6178" b="7799"/>
            <a:stretch/>
          </p:blipFill>
          <p:spPr>
            <a:xfrm>
              <a:off x="10045647" y="1194917"/>
              <a:ext cx="1085654" cy="132009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E840834-8005-2E7D-02D8-39FCE778EB84}"/>
              </a:ext>
            </a:extLst>
          </p:cNvPr>
          <p:cNvGrpSpPr/>
          <p:nvPr/>
        </p:nvGrpSpPr>
        <p:grpSpPr>
          <a:xfrm>
            <a:off x="9671136" y="2775840"/>
            <a:ext cx="2162213" cy="1320098"/>
            <a:chOff x="10040091" y="2787819"/>
            <a:chExt cx="2162213" cy="1320098"/>
          </a:xfrm>
          <a:effectLst/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8F06A17-A63F-624A-9DB1-F32E2B86F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5041" t="2675" r="5771" b="10455"/>
            <a:stretch/>
          </p:blipFill>
          <p:spPr>
            <a:xfrm>
              <a:off x="10040091" y="2787819"/>
              <a:ext cx="1085653" cy="132009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73CB650-F972-0C2A-C79B-633221F9E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487" t="1" r="570" b="3425"/>
            <a:stretch/>
          </p:blipFill>
          <p:spPr>
            <a:xfrm>
              <a:off x="11125744" y="2787820"/>
              <a:ext cx="1076560" cy="1320097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4721E4-F7F8-B00C-4588-F7AEB9574907}"/>
              </a:ext>
            </a:extLst>
          </p:cNvPr>
          <p:cNvGrpSpPr/>
          <p:nvPr/>
        </p:nvGrpSpPr>
        <p:grpSpPr>
          <a:xfrm>
            <a:off x="9671065" y="4437592"/>
            <a:ext cx="2150942" cy="1349232"/>
            <a:chOff x="10048492" y="4372836"/>
            <a:chExt cx="2150942" cy="1349232"/>
          </a:xfrm>
          <a:effectLst/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258670-414D-BD48-03BF-88658AD20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r="900"/>
            <a:stretch/>
          </p:blipFill>
          <p:spPr>
            <a:xfrm>
              <a:off x="10048492" y="4372836"/>
              <a:ext cx="1077288" cy="134923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7A027FF-1DF0-8242-D629-5447C2AE8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-1" r="620"/>
            <a:stretch/>
          </p:blipFill>
          <p:spPr>
            <a:xfrm>
              <a:off x="11125781" y="4373381"/>
              <a:ext cx="1073653" cy="134868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785A2F2-5134-8DF1-DC80-97B18E53C275}"/>
              </a:ext>
            </a:extLst>
          </p:cNvPr>
          <p:cNvSpPr txBox="1"/>
          <p:nvPr/>
        </p:nvSpPr>
        <p:spPr>
          <a:xfrm>
            <a:off x="6669959" y="1310102"/>
            <a:ext cx="29303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/>
            <a:r>
              <a:rPr lang="en-GB" sz="1500" b="1" i="0" dirty="0">
                <a:solidFill>
                  <a:srgbClr val="00549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LIFTING THE LEG</a:t>
            </a:r>
            <a:endParaRPr lang="en-GB" sz="1500" b="1" dirty="0">
              <a:solidFill>
                <a:srgbClr val="0054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/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Healthy symmetry between limbs (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velocity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of 0.79 ±0.26 1/s and 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of 0.27 ±0.04 m).​</a:t>
            </a:r>
            <a:endParaRPr lang="en-US" sz="15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892602-6D2F-372D-B71E-A413B955B9A8}"/>
              </a:ext>
            </a:extLst>
          </p:cNvPr>
          <p:cNvSpPr txBox="1"/>
          <p:nvPr/>
        </p:nvSpPr>
        <p:spPr>
          <a:xfrm>
            <a:off x="6668209" y="2942345"/>
            <a:ext cx="293033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 rtl="0" fontAlgn="base"/>
            <a:r>
              <a:rPr lang="en-GB" sz="1500" b="1" i="0" dirty="0">
                <a:solidFill>
                  <a:srgbClr val="00549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RAISING FROM A CHAIR</a:t>
            </a:r>
            <a:endParaRPr lang="en-GB" sz="1500" b="1" dirty="0">
              <a:solidFill>
                <a:srgbClr val="0054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/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Minimal 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lateral displacements 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centre of mass 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(-0.10 ±0.05 m to -0.13 ±0.07 m).</a:t>
            </a:r>
            <a:endParaRPr lang="en-US" sz="15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FF6B37-E1B2-9448-5671-A32986BB1C87}"/>
              </a:ext>
            </a:extLst>
          </p:cNvPr>
          <p:cNvSpPr txBox="1"/>
          <p:nvPr/>
        </p:nvSpPr>
        <p:spPr>
          <a:xfrm>
            <a:off x="6698278" y="4367358"/>
            <a:ext cx="2900266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/>
            <a:r>
              <a:rPr lang="en-GB" sz="1500" b="1" i="0" dirty="0">
                <a:solidFill>
                  <a:srgbClr val="00549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NOSE TOUCHING</a:t>
            </a:r>
            <a:endParaRPr lang="en-GB" sz="1500" b="1" dirty="0">
              <a:solidFill>
                <a:srgbClr val="0054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>
              <a:spcAft>
                <a:spcPts val="600"/>
              </a:spcAft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Minimal vertical 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hand oscillation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(0.05 ±0.02m).</a:t>
            </a:r>
          </a:p>
          <a:p>
            <a:pPr algn="r" fontAlgn="base"/>
            <a:r>
              <a:rPr lang="en-GB" sz="1500" b="1" i="0" dirty="0">
                <a:solidFill>
                  <a:srgbClr val="00549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STRETCH ARMS FORWARD</a:t>
            </a:r>
            <a:endParaRPr lang="en-GB" sz="1500" b="1" dirty="0">
              <a:solidFill>
                <a:srgbClr val="0054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/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hand position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varied 0.06 m, i.e. no significant tremors.</a:t>
            </a:r>
            <a:endParaRPr lang="en-US" sz="15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47C41436-D39B-BB1A-77C0-C4B051F76C96}"/>
              </a:ext>
            </a:extLst>
          </p:cNvPr>
          <p:cNvSpPr/>
          <p:nvPr/>
        </p:nvSpPr>
        <p:spPr>
          <a:xfrm>
            <a:off x="9948117" y="2285941"/>
            <a:ext cx="1617341" cy="303232"/>
          </a:xfrm>
          <a:prstGeom prst="roundRect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Slow movements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288F0A4-DA7E-A519-8320-E92B522D56D9}"/>
              </a:ext>
            </a:extLst>
          </p:cNvPr>
          <p:cNvSpPr/>
          <p:nvPr/>
        </p:nvSpPr>
        <p:spPr>
          <a:xfrm>
            <a:off x="10029424" y="3958008"/>
            <a:ext cx="1454729" cy="286691"/>
          </a:xfrm>
          <a:prstGeom prst="roundRect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Lack of Balance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41FEE22-186C-C24B-CEE6-7926414E0C06}"/>
              </a:ext>
            </a:extLst>
          </p:cNvPr>
          <p:cNvSpPr/>
          <p:nvPr/>
        </p:nvSpPr>
        <p:spPr>
          <a:xfrm>
            <a:off x="10020988" y="5645711"/>
            <a:ext cx="1454729" cy="286691"/>
          </a:xfrm>
          <a:prstGeom prst="roundRect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Tremors</a:t>
            </a:r>
          </a:p>
        </p:txBody>
      </p:sp>
      <p:sp>
        <p:nvSpPr>
          <p:cNvPr id="35" name="CaixaDeTexto 2">
            <a:extLst>
              <a:ext uri="{FF2B5EF4-FFF2-40B4-BE49-F238E27FC236}">
                <a16:creationId xmlns:a16="http://schemas.microsoft.com/office/drawing/2014/main" id="{A2B77E6A-9833-2DC8-8486-7B97AB30359D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36" name="CaixaDeTexto 2">
            <a:extLst>
              <a:ext uri="{FF2B5EF4-FFF2-40B4-BE49-F238E27FC236}">
                <a16:creationId xmlns:a16="http://schemas.microsoft.com/office/drawing/2014/main" id="{D074CAE8-2248-AE00-F3A4-0CE16CC7C64B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State of Art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37" name="CaixaDeTexto 2">
            <a:extLst>
              <a:ext uri="{FF2B5EF4-FFF2-40B4-BE49-F238E27FC236}">
                <a16:creationId xmlns:a16="http://schemas.microsoft.com/office/drawing/2014/main" id="{DC100EDD-BEF7-C1E6-CC7D-75C2C54E8370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  <a:cs typeface="Arial"/>
              </a:rPr>
              <a:t>VRMT System</a:t>
            </a:r>
          </a:p>
        </p:txBody>
      </p:sp>
      <p:sp>
        <p:nvSpPr>
          <p:cNvPr id="38" name="CaixaDeTexto 2">
            <a:extLst>
              <a:ext uri="{FF2B5EF4-FFF2-40B4-BE49-F238E27FC236}">
                <a16:creationId xmlns:a16="http://schemas.microsoft.com/office/drawing/2014/main" id="{3D36A079-8AAE-8CC8-3E1D-936DD58A6E2F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Experimental Protocol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39" name="CaixaDeTexto 2">
            <a:extLst>
              <a:ext uri="{FF2B5EF4-FFF2-40B4-BE49-F238E27FC236}">
                <a16:creationId xmlns:a16="http://schemas.microsoft.com/office/drawing/2014/main" id="{7A28556F-BE25-8CB6-9849-0EFE7964FA1B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40" name="CaixaDeTexto 2">
            <a:extLst>
              <a:ext uri="{FF2B5EF4-FFF2-40B4-BE49-F238E27FC236}">
                <a16:creationId xmlns:a16="http://schemas.microsoft.com/office/drawing/2014/main" id="{3CF6D3B5-5F5B-FBDE-925A-C5B9FD5290EF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9F228CF-C4CB-BCDD-E5BD-226D723C69F8}"/>
              </a:ext>
            </a:extLst>
          </p:cNvPr>
          <p:cNvGrpSpPr/>
          <p:nvPr/>
        </p:nvGrpSpPr>
        <p:grpSpPr>
          <a:xfrm>
            <a:off x="326996" y="1067500"/>
            <a:ext cx="11684827" cy="3311138"/>
            <a:chOff x="323596" y="1085034"/>
            <a:chExt cx="11684827" cy="33111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EC2AC2-743F-6174-291E-E405878B292A}"/>
                </a:ext>
              </a:extLst>
            </p:cNvPr>
            <p:cNvSpPr/>
            <p:nvPr/>
          </p:nvSpPr>
          <p:spPr>
            <a:xfrm>
              <a:off x="323596" y="1151057"/>
              <a:ext cx="3589565" cy="2317465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536585-A10E-8E14-6F18-27A4AB8EC911}"/>
                </a:ext>
              </a:extLst>
            </p:cNvPr>
            <p:cNvSpPr/>
            <p:nvPr/>
          </p:nvSpPr>
          <p:spPr>
            <a:xfrm>
              <a:off x="3907882" y="1104580"/>
              <a:ext cx="2661142" cy="2317465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339C85-CA20-63A7-A9BE-3CDB3DE339FF}"/>
                </a:ext>
              </a:extLst>
            </p:cNvPr>
            <p:cNvSpPr/>
            <p:nvPr/>
          </p:nvSpPr>
          <p:spPr>
            <a:xfrm>
              <a:off x="6497041" y="1112544"/>
              <a:ext cx="3060800" cy="151615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E1D169-8D94-DD2F-62FC-6B42CF756137}"/>
                </a:ext>
              </a:extLst>
            </p:cNvPr>
            <p:cNvSpPr/>
            <p:nvPr/>
          </p:nvSpPr>
          <p:spPr>
            <a:xfrm>
              <a:off x="6547446" y="2815362"/>
              <a:ext cx="3060800" cy="151615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9FC4B7-56B0-05E1-0A92-71840513ABD4}"/>
                </a:ext>
              </a:extLst>
            </p:cNvPr>
            <p:cNvSpPr/>
            <p:nvPr/>
          </p:nvSpPr>
          <p:spPr>
            <a:xfrm>
              <a:off x="9489537" y="1085034"/>
              <a:ext cx="2450582" cy="163590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E15F5D-BAEF-F532-1A72-BBD62B5F0C78}"/>
                </a:ext>
              </a:extLst>
            </p:cNvPr>
            <p:cNvSpPr/>
            <p:nvPr/>
          </p:nvSpPr>
          <p:spPr>
            <a:xfrm>
              <a:off x="9557841" y="2760271"/>
              <a:ext cx="2450582" cy="163590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6F93D8-8CD6-41C9-F291-0D2D7EFC62BB}"/>
              </a:ext>
            </a:extLst>
          </p:cNvPr>
          <p:cNvGrpSpPr/>
          <p:nvPr/>
        </p:nvGrpSpPr>
        <p:grpSpPr>
          <a:xfrm>
            <a:off x="161629" y="1072811"/>
            <a:ext cx="11850194" cy="5033330"/>
            <a:chOff x="167503" y="1065488"/>
            <a:chExt cx="11850194" cy="50333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341250E-AB5E-13BF-27F3-8B6E76CC0940}"/>
                </a:ext>
              </a:extLst>
            </p:cNvPr>
            <p:cNvSpPr/>
            <p:nvPr/>
          </p:nvSpPr>
          <p:spPr>
            <a:xfrm>
              <a:off x="167503" y="3781353"/>
              <a:ext cx="6401520" cy="2317465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DF8FCAB-6A75-5D20-69CB-EB208ED82E76}"/>
                </a:ext>
              </a:extLst>
            </p:cNvPr>
            <p:cNvSpPr/>
            <p:nvPr/>
          </p:nvSpPr>
          <p:spPr>
            <a:xfrm>
              <a:off x="6558235" y="4425940"/>
              <a:ext cx="3060800" cy="151615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ACDC4A-DACA-DF0C-A79D-63DC4E896150}"/>
                </a:ext>
              </a:extLst>
            </p:cNvPr>
            <p:cNvSpPr/>
            <p:nvPr/>
          </p:nvSpPr>
          <p:spPr>
            <a:xfrm>
              <a:off x="9567115" y="4411969"/>
              <a:ext cx="2450582" cy="163590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D61A8C-57EB-FA0C-0C5C-E3E52C0AAA2A}"/>
                </a:ext>
              </a:extLst>
            </p:cNvPr>
            <p:cNvSpPr/>
            <p:nvPr/>
          </p:nvSpPr>
          <p:spPr>
            <a:xfrm>
              <a:off x="376783" y="1131511"/>
              <a:ext cx="3589565" cy="2317465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D5E60F0-F68C-5A81-3F46-2677DDBC6AE0}"/>
                </a:ext>
              </a:extLst>
            </p:cNvPr>
            <p:cNvSpPr/>
            <p:nvPr/>
          </p:nvSpPr>
          <p:spPr>
            <a:xfrm>
              <a:off x="6550228" y="1092998"/>
              <a:ext cx="3060800" cy="151615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9BA5F1-6AC5-792A-9A8F-23F3B00EE65E}"/>
                </a:ext>
              </a:extLst>
            </p:cNvPr>
            <p:cNvSpPr/>
            <p:nvPr/>
          </p:nvSpPr>
          <p:spPr>
            <a:xfrm>
              <a:off x="9542724" y="1065488"/>
              <a:ext cx="2450582" cy="163590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67AFA5-C273-A17B-A69E-174ACB1F4521}"/>
              </a:ext>
            </a:extLst>
          </p:cNvPr>
          <p:cNvGrpSpPr/>
          <p:nvPr/>
        </p:nvGrpSpPr>
        <p:grpSpPr>
          <a:xfrm>
            <a:off x="170903" y="1107704"/>
            <a:ext cx="11850194" cy="4994238"/>
            <a:chOff x="220690" y="1085034"/>
            <a:chExt cx="11850194" cy="499423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49FDC5-D257-31EB-99BA-21CB8BEA6D59}"/>
                </a:ext>
              </a:extLst>
            </p:cNvPr>
            <p:cNvSpPr/>
            <p:nvPr/>
          </p:nvSpPr>
          <p:spPr>
            <a:xfrm>
              <a:off x="3961069" y="1085034"/>
              <a:ext cx="2661142" cy="2317465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6C093A-5F6C-F7B8-7813-17438B93AEF8}"/>
                </a:ext>
              </a:extLst>
            </p:cNvPr>
            <p:cNvSpPr/>
            <p:nvPr/>
          </p:nvSpPr>
          <p:spPr>
            <a:xfrm>
              <a:off x="220690" y="3761807"/>
              <a:ext cx="6401520" cy="2317465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B361871-B6DB-0097-A363-0CBB4A15D720}"/>
                </a:ext>
              </a:extLst>
            </p:cNvPr>
            <p:cNvSpPr/>
            <p:nvPr/>
          </p:nvSpPr>
          <p:spPr>
            <a:xfrm>
              <a:off x="6600633" y="2795816"/>
              <a:ext cx="3060800" cy="151615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39DE9A-771B-AF65-8B94-7246BCF6EB6A}"/>
                </a:ext>
              </a:extLst>
            </p:cNvPr>
            <p:cNvSpPr/>
            <p:nvPr/>
          </p:nvSpPr>
          <p:spPr>
            <a:xfrm>
              <a:off x="6611422" y="4406394"/>
              <a:ext cx="3060800" cy="151615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0C96D3C-445E-53D7-DBE0-7BE1CEFD60CA}"/>
                </a:ext>
              </a:extLst>
            </p:cNvPr>
            <p:cNvSpPr/>
            <p:nvPr/>
          </p:nvSpPr>
          <p:spPr>
            <a:xfrm>
              <a:off x="9611028" y="2740725"/>
              <a:ext cx="2450582" cy="163590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AD5F4B7-F77C-6C07-854F-2AEAAC6B19B6}"/>
                </a:ext>
              </a:extLst>
            </p:cNvPr>
            <p:cNvSpPr/>
            <p:nvPr/>
          </p:nvSpPr>
          <p:spPr>
            <a:xfrm>
              <a:off x="9620302" y="4392423"/>
              <a:ext cx="2450582" cy="1635901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pic>
        <p:nvPicPr>
          <p:cNvPr id="71" name="Picture 70" descr="A black and white symbol&#10;&#10;Description automatically generated">
            <a:extLst>
              <a:ext uri="{FF2B5EF4-FFF2-40B4-BE49-F238E27FC236}">
                <a16:creationId xmlns:a16="http://schemas.microsoft.com/office/drawing/2014/main" id="{9ACBCC59-4CCF-19A7-0719-EC754DE88A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9225" r="18938" b="6985"/>
          <a:stretch/>
        </p:blipFill>
        <p:spPr>
          <a:xfrm>
            <a:off x="10986348" y="263714"/>
            <a:ext cx="489369" cy="6462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466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21"/>
    </mc:Choice>
    <mc:Fallback>
      <p:transition spd="slow" advTm="7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C1F33-6CA9-60B8-9BA6-B290775A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D7F6B08-1EA7-E5B8-D172-450D53A749AC}"/>
                  </a:ext>
                </a:extLst>
              </p14:cNvPr>
              <p14:cNvContentPartPr/>
              <p14:nvPr/>
            </p14:nvContentPartPr>
            <p14:xfrm flipH="1">
              <a:off x="9309415" y="2130284"/>
              <a:ext cx="889200" cy="307777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D7F6B08-1EA7-E5B8-D172-450D53A749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9273415" y="2094287"/>
                <a:ext cx="960840" cy="379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19DF05D-5A03-55C2-48DC-88308212C51A}"/>
                  </a:ext>
                </a:extLst>
              </p14:cNvPr>
              <p14:cNvContentPartPr/>
              <p14:nvPr/>
            </p14:nvContentPartPr>
            <p14:xfrm>
              <a:off x="1164039" y="2130284"/>
              <a:ext cx="889200" cy="307777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19DF05D-5A03-55C2-48DC-88308212C5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8039" y="2094287"/>
                <a:ext cx="960840" cy="37941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DB85FD78-AC0A-6EF0-446C-A73C79AA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8" y="421761"/>
            <a:ext cx="10923601" cy="604691"/>
          </a:xfrm>
        </p:spPr>
        <p:txBody>
          <a:bodyPr>
            <a:noAutofit/>
          </a:bodyPr>
          <a:lstStyle/>
          <a:p>
            <a:r>
              <a:rPr lang="en-GB" sz="3000" dirty="0"/>
              <a:t>VRMT System: </a:t>
            </a:r>
            <a:r>
              <a:rPr lang="en-GB" sz="3000" b="0" dirty="0"/>
              <a:t>AO, MI and real-time feedback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8DE51-44D5-46EE-4D6D-9C957753D82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37" t="5753" r="2452" b="7781"/>
          <a:stretch/>
        </p:blipFill>
        <p:spPr>
          <a:xfrm>
            <a:off x="2054087" y="1879055"/>
            <a:ext cx="2385331" cy="2821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73D999-7ADB-7D7D-64B3-B19957547D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38" t="244" r="640" b="13291"/>
          <a:stretch/>
        </p:blipFill>
        <p:spPr>
          <a:xfrm>
            <a:off x="7022140" y="1882067"/>
            <a:ext cx="2355220" cy="282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252F5-B678-C419-4C3B-DAA17389E23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838" t="5753" r="1431" b="7781"/>
          <a:stretch/>
        </p:blipFill>
        <p:spPr>
          <a:xfrm>
            <a:off x="4550519" y="1874106"/>
            <a:ext cx="2355220" cy="2834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FAAA0D-9868-BEAA-6D70-A2206F886049}"/>
              </a:ext>
            </a:extLst>
          </p:cNvPr>
          <p:cNvSpPr/>
          <p:nvPr/>
        </p:nvSpPr>
        <p:spPr>
          <a:xfrm>
            <a:off x="2053239" y="1298346"/>
            <a:ext cx="2355220" cy="5330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9051"/>
                </a:solidFill>
              </a:rPr>
              <a:t>During AO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F75269-18A9-9ADC-2F89-BE955428DE0F}"/>
              </a:ext>
            </a:extLst>
          </p:cNvPr>
          <p:cNvSpPr/>
          <p:nvPr/>
        </p:nvSpPr>
        <p:spPr>
          <a:xfrm>
            <a:off x="4488555" y="1321346"/>
            <a:ext cx="2415487" cy="5330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9051"/>
                </a:solidFill>
              </a:rPr>
              <a:t>During MI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3825CB-7741-B8F9-3B08-C3EEA373AA54}"/>
              </a:ext>
            </a:extLst>
          </p:cNvPr>
          <p:cNvSpPr/>
          <p:nvPr/>
        </p:nvSpPr>
        <p:spPr>
          <a:xfrm>
            <a:off x="7020443" y="1295975"/>
            <a:ext cx="2355220" cy="5330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9051"/>
                </a:solidFill>
              </a:rPr>
              <a:t>During 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A388BA-26A2-E790-13B0-28C23F7A5C29}"/>
              </a:ext>
            </a:extLst>
          </p:cNvPr>
          <p:cNvSpPr/>
          <p:nvPr/>
        </p:nvSpPr>
        <p:spPr>
          <a:xfrm>
            <a:off x="2054087" y="4700392"/>
            <a:ext cx="2385331" cy="780657"/>
          </a:xfrm>
          <a:prstGeom prst="rect">
            <a:avLst/>
          </a:prstGeom>
          <a:solidFill>
            <a:srgbClr val="00905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Dynamic animation </a:t>
            </a:r>
            <a:r>
              <a:rPr lang="en-GB" sz="1400" dirty="0"/>
              <a:t>created with reference data.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F03E9A-F8CB-6CA3-3E07-6110AEB4F9D8}"/>
              </a:ext>
            </a:extLst>
          </p:cNvPr>
          <p:cNvGrpSpPr/>
          <p:nvPr/>
        </p:nvGrpSpPr>
        <p:grpSpPr>
          <a:xfrm>
            <a:off x="6939566" y="3789220"/>
            <a:ext cx="1368719" cy="767737"/>
            <a:chOff x="11078834" y="154695"/>
            <a:chExt cx="1368719" cy="767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AA3DB4-CD05-4188-31AE-5305F8B21579}"/>
                </a:ext>
              </a:extLst>
            </p:cNvPr>
            <p:cNvSpPr/>
            <p:nvPr/>
          </p:nvSpPr>
          <p:spPr>
            <a:xfrm>
              <a:off x="11283920" y="161290"/>
              <a:ext cx="954158" cy="761142"/>
            </a:xfrm>
            <a:prstGeom prst="ellipse">
              <a:avLst/>
            </a:prstGeom>
            <a:solidFill>
              <a:srgbClr val="005493"/>
            </a:solidFill>
            <a:ln>
              <a:solidFill>
                <a:srgbClr val="0054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DFA7B8-ECCB-680C-2F4B-4716B5A162A4}"/>
                </a:ext>
              </a:extLst>
            </p:cNvPr>
            <p:cNvSpPr/>
            <p:nvPr/>
          </p:nvSpPr>
          <p:spPr>
            <a:xfrm>
              <a:off x="11078834" y="154695"/>
              <a:ext cx="1368719" cy="761142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Avatar moving in real time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0363222-E4BA-2044-6D04-5F4D00A64A66}"/>
              </a:ext>
            </a:extLst>
          </p:cNvPr>
          <p:cNvSpPr/>
          <p:nvPr/>
        </p:nvSpPr>
        <p:spPr>
          <a:xfrm>
            <a:off x="4548822" y="4705381"/>
            <a:ext cx="2355220" cy="775668"/>
          </a:xfrm>
          <a:prstGeom prst="rect">
            <a:avLst/>
          </a:prstGeom>
          <a:solidFill>
            <a:srgbClr val="00905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Static animation</a:t>
            </a:r>
            <a:r>
              <a:rPr lang="en-GB" sz="1400" dirty="0"/>
              <a:t>.</a:t>
            </a:r>
          </a:p>
          <a:p>
            <a:pPr algn="ctr"/>
            <a:r>
              <a:rPr lang="en-GB" sz="1400" dirty="0"/>
              <a:t>Starting and ending positions of an activity.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A48BDB-1AD8-14A2-A3BB-C4885F6967ED}"/>
              </a:ext>
            </a:extLst>
          </p:cNvPr>
          <p:cNvSpPr/>
          <p:nvPr/>
        </p:nvSpPr>
        <p:spPr>
          <a:xfrm>
            <a:off x="7020443" y="4705178"/>
            <a:ext cx="2355220" cy="775668"/>
          </a:xfrm>
          <a:prstGeom prst="rect">
            <a:avLst/>
          </a:prstGeom>
          <a:solidFill>
            <a:srgbClr val="00905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Moving in real time</a:t>
            </a:r>
            <a:r>
              <a:rPr lang="en-GB" sz="1400" dirty="0"/>
              <a:t>, providing </a:t>
            </a:r>
            <a:r>
              <a:rPr lang="en-GB" sz="1400" b="1" dirty="0"/>
              <a:t>visual or auditory feedback</a:t>
            </a:r>
            <a:r>
              <a:rPr lang="en-GB" sz="14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E0A23B-B712-DB05-8741-6EE09A0A63CC}"/>
              </a:ext>
            </a:extLst>
          </p:cNvPr>
          <p:cNvSpPr txBox="1"/>
          <p:nvPr/>
        </p:nvSpPr>
        <p:spPr>
          <a:xfrm>
            <a:off x="-26616" y="2528500"/>
            <a:ext cx="2023148" cy="244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>
              <a:spcAft>
                <a:spcPts val="1600"/>
              </a:spcAft>
            </a:pPr>
            <a:r>
              <a:rPr lang="en-GB" sz="1400" b="1" dirty="0">
                <a:solidFill>
                  <a:srgbClr val="00549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MANIPULATION OF ANIMATIONS</a:t>
            </a:r>
          </a:p>
          <a:p>
            <a:pPr algn="r" rtl="0" fontAlgn="base"/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C# Language</a:t>
            </a:r>
          </a:p>
          <a:p>
            <a:pPr algn="r" fontAlgn="base"/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 API</a:t>
            </a:r>
          </a:p>
          <a:p>
            <a:pPr algn="r" fontAlgn="base">
              <a:spcAft>
                <a:spcPts val="1600"/>
              </a:spcAft>
            </a:pPr>
            <a:r>
              <a:rPr lang="en-GB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Movella.Xsens</a:t>
            </a:r>
            <a:endParaRPr lang="en-GB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/>
            <a:r>
              <a:rPr lang="en-GB" sz="1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 data </a:t>
            </a:r>
          </a:p>
          <a:p>
            <a:pPr algn="r" fontAlgn="base"/>
            <a:r>
              <a:rPr lang="en-GB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adjusted</a:t>
            </a:r>
            <a:r>
              <a:rPr lang="en-GB" sz="1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Unity's biomechanical model.</a:t>
            </a:r>
            <a:endParaRPr lang="en-GB" sz="1400" b="0" i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/>
            <a:endParaRPr lang="en-GB" sz="1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047700-F37C-56F2-0394-86EB91EC096D}"/>
              </a:ext>
            </a:extLst>
          </p:cNvPr>
          <p:cNvSpPr txBox="1"/>
          <p:nvPr/>
        </p:nvSpPr>
        <p:spPr>
          <a:xfrm>
            <a:off x="9438113" y="2522304"/>
            <a:ext cx="2727272" cy="2003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Aft>
                <a:spcPts val="1600"/>
              </a:spcAft>
            </a:pPr>
            <a:r>
              <a:rPr lang="en-GB" sz="1400" b="1" dirty="0">
                <a:solidFill>
                  <a:srgbClr val="00549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ALGORITHM</a:t>
            </a:r>
            <a:endParaRPr lang="en-GB" sz="1400" b="1" dirty="0">
              <a:solidFill>
                <a:srgbClr val="0054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GB" sz="1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</a:p>
          <a:p>
            <a:pPr fontAlgn="base"/>
            <a:r>
              <a:rPr lang="en-GB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 (positive)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Reward</a:t>
            </a:r>
          </a:p>
          <a:p>
            <a:pPr fontAlgn="base">
              <a:spcAft>
                <a:spcPts val="1600"/>
              </a:spcAft>
            </a:pPr>
            <a:r>
              <a:rPr lang="en-GB" sz="135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Auditory (negative)</a:t>
            </a:r>
            <a:r>
              <a:rPr lang="en-GB" sz="13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Reprimand</a:t>
            </a:r>
          </a:p>
          <a:p>
            <a:pPr fontAlgn="base"/>
            <a:r>
              <a:rPr lang="en-GB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criteria</a:t>
            </a:r>
            <a:endParaRPr lang="en-GB" sz="1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GB" sz="1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compare the received data </a:t>
            </a:r>
          </a:p>
          <a:p>
            <a:pPr fontAlgn="base"/>
            <a:r>
              <a:rPr lang="en-GB" sz="1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GB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 data</a:t>
            </a:r>
            <a:r>
              <a:rPr lang="en-GB" sz="1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208942B-3C56-0066-3A21-EADAB1B0E42E}"/>
                  </a:ext>
                </a:extLst>
              </p14:cNvPr>
              <p14:cNvContentPartPr/>
              <p14:nvPr/>
            </p14:nvContentPartPr>
            <p14:xfrm>
              <a:off x="7905455" y="1806302"/>
              <a:ext cx="551077" cy="521834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208942B-3C56-0066-3A21-EADAB1B0E4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87458" y="1788308"/>
                <a:ext cx="586712" cy="557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6E4B2CC-B5C9-2AC4-A472-9828C837AF6A}"/>
                  </a:ext>
                </a:extLst>
              </p14:cNvPr>
              <p14:cNvContentPartPr/>
              <p14:nvPr/>
            </p14:nvContentPartPr>
            <p14:xfrm>
              <a:off x="8727177" y="2200438"/>
              <a:ext cx="57240" cy="910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6E4B2CC-B5C9-2AC4-A472-9828C837AF6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18177" y="2191438"/>
                <a:ext cx="7488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E5F00FD-9289-D962-1202-F7D0A994FF4C}"/>
              </a:ext>
            </a:extLst>
          </p:cNvPr>
          <p:cNvGrpSpPr/>
          <p:nvPr/>
        </p:nvGrpSpPr>
        <p:grpSpPr>
          <a:xfrm>
            <a:off x="8555457" y="2128798"/>
            <a:ext cx="348120" cy="163080"/>
            <a:chOff x="8559000" y="2306070"/>
            <a:chExt cx="34812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2718B8C-3431-4253-1910-F7F6484DA972}"/>
                    </a:ext>
                  </a:extLst>
                </p14:cNvPr>
                <p14:cNvContentPartPr/>
                <p14:nvPr/>
              </p14:nvContentPartPr>
              <p14:xfrm>
                <a:off x="8559000" y="2306070"/>
                <a:ext cx="102960" cy="163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2718B8C-3431-4253-1910-F7F6484DA9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50031" y="2297070"/>
                  <a:ext cx="120539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043CC8-10AB-8ED3-3843-29EA413D9DAE}"/>
                    </a:ext>
                  </a:extLst>
                </p14:cNvPr>
                <p14:cNvContentPartPr/>
                <p14:nvPr/>
              </p14:nvContentPartPr>
              <p14:xfrm>
                <a:off x="8684640" y="2419470"/>
                <a:ext cx="360" cy="46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043CC8-10AB-8ED3-3843-29EA413D9D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75640" y="2410470"/>
                  <a:ext cx="18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D0EA422-F298-CE75-0F35-757BA1B67FF7}"/>
                    </a:ext>
                  </a:extLst>
                </p14:cNvPr>
                <p14:cNvContentPartPr/>
                <p14:nvPr/>
              </p14:nvContentPartPr>
              <p14:xfrm>
                <a:off x="8681760" y="2374830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D0EA422-F298-CE75-0F35-757BA1B67F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72760" y="23658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C5E5425-39D1-1B16-D131-9F5909AC2C9A}"/>
                    </a:ext>
                  </a:extLst>
                </p14:cNvPr>
                <p14:cNvContentPartPr/>
                <p14:nvPr/>
              </p14:nvContentPartPr>
              <p14:xfrm>
                <a:off x="8823960" y="2378790"/>
                <a:ext cx="83160" cy="72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C5E5425-39D1-1B16-D131-9F5909AC2C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14960" y="2369745"/>
                  <a:ext cx="100800" cy="900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CC30E69-8C91-4535-35CA-1DB1889D91F0}"/>
              </a:ext>
            </a:extLst>
          </p:cNvPr>
          <p:cNvGrpSpPr/>
          <p:nvPr/>
        </p:nvGrpSpPr>
        <p:grpSpPr>
          <a:xfrm>
            <a:off x="8926977" y="2075158"/>
            <a:ext cx="152280" cy="203760"/>
            <a:chOff x="8930520" y="2252430"/>
            <a:chExt cx="15228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4E3C486-A9ED-18E7-30CE-E92762A997A1}"/>
                    </a:ext>
                  </a:extLst>
                </p14:cNvPr>
                <p14:cNvContentPartPr/>
                <p14:nvPr/>
              </p14:nvContentPartPr>
              <p14:xfrm>
                <a:off x="8930520" y="2383470"/>
                <a:ext cx="79560" cy="72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4E3C486-A9ED-18E7-30CE-E92762A997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21520" y="2374425"/>
                  <a:ext cx="97200" cy="89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E4372BA-1DEE-09C9-9945-6C3A4FC92BBC}"/>
                    </a:ext>
                  </a:extLst>
                </p14:cNvPr>
                <p14:cNvContentPartPr/>
                <p14:nvPr/>
              </p14:nvContentPartPr>
              <p14:xfrm>
                <a:off x="9046800" y="2252430"/>
                <a:ext cx="36000" cy="203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E4372BA-1DEE-09C9-9945-6C3A4FC92B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7800" y="2243430"/>
                  <a:ext cx="53640" cy="22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CaixaDeTexto 2">
            <a:extLst>
              <a:ext uri="{FF2B5EF4-FFF2-40B4-BE49-F238E27FC236}">
                <a16:creationId xmlns:a16="http://schemas.microsoft.com/office/drawing/2014/main" id="{693F46EE-A0E9-10D9-80F7-D32A07011341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24" name="CaixaDeTexto 2">
            <a:extLst>
              <a:ext uri="{FF2B5EF4-FFF2-40B4-BE49-F238E27FC236}">
                <a16:creationId xmlns:a16="http://schemas.microsoft.com/office/drawing/2014/main" id="{A71F8862-71DF-CB9F-109D-494991F13198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State of Art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26" name="CaixaDeTexto 2">
            <a:extLst>
              <a:ext uri="{FF2B5EF4-FFF2-40B4-BE49-F238E27FC236}">
                <a16:creationId xmlns:a16="http://schemas.microsoft.com/office/drawing/2014/main" id="{6448EF6C-F1AA-01CB-A674-72DFF5E5FFA1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  <a:cs typeface="Arial"/>
              </a:rPr>
              <a:t>VRMT System</a:t>
            </a:r>
          </a:p>
        </p:txBody>
      </p:sp>
      <p:sp>
        <p:nvSpPr>
          <p:cNvPr id="27" name="CaixaDeTexto 2">
            <a:extLst>
              <a:ext uri="{FF2B5EF4-FFF2-40B4-BE49-F238E27FC236}">
                <a16:creationId xmlns:a16="http://schemas.microsoft.com/office/drawing/2014/main" id="{FC221137-104A-B55C-CE87-925006C9F670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Experimental Protocol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8" name="CaixaDeTexto 2">
            <a:extLst>
              <a:ext uri="{FF2B5EF4-FFF2-40B4-BE49-F238E27FC236}">
                <a16:creationId xmlns:a16="http://schemas.microsoft.com/office/drawing/2014/main" id="{C3B3AB55-FADC-E44C-57BD-786F68B340B8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29" name="CaixaDeTexto 2">
            <a:extLst>
              <a:ext uri="{FF2B5EF4-FFF2-40B4-BE49-F238E27FC236}">
                <a16:creationId xmlns:a16="http://schemas.microsoft.com/office/drawing/2014/main" id="{819A9387-53FC-D512-B250-5CE2D798428B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C8943-CC45-FA55-5F24-53D9A7D672EB}"/>
              </a:ext>
            </a:extLst>
          </p:cNvPr>
          <p:cNvSpPr/>
          <p:nvPr/>
        </p:nvSpPr>
        <p:spPr>
          <a:xfrm>
            <a:off x="4469512" y="1035274"/>
            <a:ext cx="7677546" cy="4715161"/>
          </a:xfrm>
          <a:prstGeom prst="rect">
            <a:avLst/>
          </a:prstGeom>
          <a:solidFill>
            <a:srgbClr val="FFFFFF">
              <a:alpha val="7529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4C4E5F-B6FE-AD0D-F8C1-5BCA0A4B05E1}"/>
              </a:ext>
            </a:extLst>
          </p:cNvPr>
          <p:cNvGrpSpPr/>
          <p:nvPr/>
        </p:nvGrpSpPr>
        <p:grpSpPr>
          <a:xfrm>
            <a:off x="111244" y="1021970"/>
            <a:ext cx="12080756" cy="4844381"/>
            <a:chOff x="-957304" y="1205029"/>
            <a:chExt cx="12080756" cy="48443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2B57F35-2300-4396-5C59-4326BC2206A7}"/>
                </a:ext>
              </a:extLst>
            </p:cNvPr>
            <p:cNvSpPr/>
            <p:nvPr/>
          </p:nvSpPr>
          <p:spPr>
            <a:xfrm>
              <a:off x="-957304" y="1205029"/>
              <a:ext cx="4423395" cy="4837043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5F7F05-7A37-5859-C567-C7C70671D20A}"/>
                </a:ext>
              </a:extLst>
            </p:cNvPr>
            <p:cNvSpPr/>
            <p:nvPr/>
          </p:nvSpPr>
          <p:spPr>
            <a:xfrm>
              <a:off x="5926271" y="1212367"/>
              <a:ext cx="5197181" cy="4837043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F112CD-5B2D-B3DD-D1DA-BF478C4E8A82}"/>
              </a:ext>
            </a:extLst>
          </p:cNvPr>
          <p:cNvGrpSpPr/>
          <p:nvPr/>
        </p:nvGrpSpPr>
        <p:grpSpPr>
          <a:xfrm>
            <a:off x="3745465" y="1992029"/>
            <a:ext cx="1368719" cy="767737"/>
            <a:chOff x="11078834" y="154695"/>
            <a:chExt cx="1368719" cy="767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63CA4F3-B1E2-D9C8-BE08-D9FF731456FF}"/>
                </a:ext>
              </a:extLst>
            </p:cNvPr>
            <p:cNvSpPr/>
            <p:nvPr/>
          </p:nvSpPr>
          <p:spPr>
            <a:xfrm>
              <a:off x="11283920" y="161290"/>
              <a:ext cx="954158" cy="761142"/>
            </a:xfrm>
            <a:prstGeom prst="ellipse">
              <a:avLst/>
            </a:prstGeom>
            <a:solidFill>
              <a:srgbClr val="005493"/>
            </a:solidFill>
            <a:ln>
              <a:solidFill>
                <a:srgbClr val="0054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CAF4C76-0E81-CEE8-509A-E3C78C33C2AA}"/>
                </a:ext>
              </a:extLst>
            </p:cNvPr>
            <p:cNvSpPr/>
            <p:nvPr/>
          </p:nvSpPr>
          <p:spPr>
            <a:xfrm>
              <a:off x="11078834" y="154695"/>
              <a:ext cx="1368719" cy="761142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Animated</a:t>
              </a:r>
            </a:p>
            <a:p>
              <a:pPr algn="ctr"/>
              <a:r>
                <a:rPr lang="en-GB" sz="1100" dirty="0"/>
                <a:t>Avatars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44262A3-9581-6D36-0275-8F61C95018D8}"/>
              </a:ext>
            </a:extLst>
          </p:cNvPr>
          <p:cNvSpPr/>
          <p:nvPr/>
        </p:nvSpPr>
        <p:spPr>
          <a:xfrm>
            <a:off x="59656" y="1098044"/>
            <a:ext cx="6915067" cy="4715161"/>
          </a:xfrm>
          <a:prstGeom prst="rect">
            <a:avLst/>
          </a:prstGeom>
          <a:solidFill>
            <a:srgbClr val="FFFFFF">
              <a:alpha val="7529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08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47"/>
    </mc:Choice>
    <mc:Fallback>
      <p:transition spd="slow" advTm="101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2465-7E58-C46C-26F6-C685C172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4-12-11 at 2.47.01 AM">
            <a:hlinkClick r:id="" action="ppaction://media"/>
            <a:extLst>
              <a:ext uri="{FF2B5EF4-FFF2-40B4-BE49-F238E27FC236}">
                <a16:creationId xmlns:a16="http://schemas.microsoft.com/office/drawing/2014/main" id="{37CB640C-949C-FADA-B404-4FC26D82FA4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684" y="1057338"/>
            <a:ext cx="2806032" cy="4957898"/>
          </a:xfrm>
          <a:prstGeom prst="rect">
            <a:avLst/>
          </a:prstGeom>
        </p:spPr>
      </p:pic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550A5874-ED03-62F8-D8B5-9EBA80A0EC57}"/>
              </a:ext>
            </a:extLst>
          </p:cNvPr>
          <p:cNvSpPr/>
          <p:nvPr/>
        </p:nvSpPr>
        <p:spPr>
          <a:xfrm>
            <a:off x="7606071" y="4260401"/>
            <a:ext cx="4221164" cy="1713672"/>
          </a:xfrm>
          <a:prstGeom prst="roundRect">
            <a:avLst>
              <a:gd name="adj" fmla="val 10569"/>
            </a:avLst>
          </a:prstGeom>
          <a:solidFill>
            <a:srgbClr val="005493"/>
          </a:solidFill>
          <a:ln w="38100">
            <a:solidFill>
              <a:srgbClr val="00549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600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C88ADD-2CEF-7D37-8E8D-2A03751D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000"/>
              <a:t>Experimental Protocol: </a:t>
            </a:r>
            <a:r>
              <a:rPr lang="en-GB" sz="3000" b="0"/>
              <a:t>Healthy Participants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DFEB252C-7880-5F99-40B6-BAC335BEE829}"/>
                  </a:ext>
                </a:extLst>
              </p14:cNvPr>
              <p14:cNvContentPartPr/>
              <p14:nvPr/>
            </p14:nvContentPartPr>
            <p14:xfrm>
              <a:off x="-267758" y="1251195"/>
              <a:ext cx="12095" cy="12095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DFEB252C-7880-5F99-40B6-BAC335BEE8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70133" y="1049612"/>
                <a:ext cx="610798" cy="41123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DA4F500-72F1-0911-3346-8630502494EA}"/>
              </a:ext>
            </a:extLst>
          </p:cNvPr>
          <p:cNvGrpSpPr/>
          <p:nvPr/>
        </p:nvGrpSpPr>
        <p:grpSpPr>
          <a:xfrm>
            <a:off x="3730505" y="1088212"/>
            <a:ext cx="5874962" cy="523220"/>
            <a:chOff x="1215599" y="1129935"/>
            <a:chExt cx="5874962" cy="52322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A3B2B3B-0FE1-117E-EF16-58408A671A37}"/>
                </a:ext>
              </a:extLst>
            </p:cNvPr>
            <p:cNvSpPr/>
            <p:nvPr/>
          </p:nvSpPr>
          <p:spPr>
            <a:xfrm>
              <a:off x="1215599" y="1159915"/>
              <a:ext cx="2735349" cy="444313"/>
            </a:xfrm>
            <a:prstGeom prst="roundRect">
              <a:avLst/>
            </a:prstGeom>
            <a:solidFill>
              <a:srgbClr val="005493"/>
            </a:solidFill>
            <a:ln>
              <a:solidFill>
                <a:srgbClr val="005493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8 </a:t>
              </a:r>
              <a:r>
                <a:rPr lang="en-GB" sz="1600" b="1" dirty="0">
                  <a:solidFill>
                    <a:schemeClr val="bg1"/>
                  </a:solidFill>
                </a:rPr>
                <a:t>healthy</a:t>
              </a:r>
              <a:r>
                <a:rPr lang="en-GB" sz="1600" dirty="0">
                  <a:solidFill>
                    <a:schemeClr val="bg1"/>
                  </a:solidFill>
                </a:rPr>
                <a:t> participants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66B8D7-1B1A-89FD-6FFA-9765BB5CB72F}"/>
                </a:ext>
              </a:extLst>
            </p:cNvPr>
            <p:cNvSpPr txBox="1"/>
            <p:nvPr/>
          </p:nvSpPr>
          <p:spPr>
            <a:xfrm>
              <a:off x="3963043" y="1129935"/>
              <a:ext cx="31275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rtl="0" fontAlgn="base"/>
              <a:r>
                <a:rPr lang="en-GB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Mean age</a:t>
              </a:r>
              <a:r>
                <a:rPr lang="en-GB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23 (±2) years old</a:t>
              </a:r>
            </a:p>
            <a:p>
              <a:pPr algn="just" rtl="0" fontAlgn="base"/>
              <a:r>
                <a:rPr lang="en-GB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Mean height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: 1.7 (±0.09) meters</a:t>
              </a:r>
              <a:endParaRPr lang="en-GB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7BE1FA0-43C4-3243-CA56-91BFF61E1C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933" y="1655569"/>
            <a:ext cx="5612511" cy="2360339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7C1826E-2305-8705-B5FF-70B7C5A27958}"/>
              </a:ext>
            </a:extLst>
          </p:cNvPr>
          <p:cNvSpPr/>
          <p:nvPr/>
        </p:nvSpPr>
        <p:spPr>
          <a:xfrm>
            <a:off x="369846" y="1267570"/>
            <a:ext cx="1465203" cy="391495"/>
          </a:xfrm>
          <a:prstGeom prst="roundRect">
            <a:avLst/>
          </a:prstGeom>
          <a:solidFill>
            <a:srgbClr val="009051"/>
          </a:solidFill>
          <a:ln>
            <a:solidFill>
              <a:srgbClr val="0090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DEMO</a:t>
            </a:r>
            <a:endParaRPr lang="en-PT" sz="1300" b="1" dirty="0">
              <a:solidFill>
                <a:schemeClr val="bg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EBB77A0-B489-FA07-22D1-6A9D75567945}"/>
              </a:ext>
            </a:extLst>
          </p:cNvPr>
          <p:cNvGrpSpPr/>
          <p:nvPr/>
        </p:nvGrpSpPr>
        <p:grpSpPr>
          <a:xfrm>
            <a:off x="9501561" y="1955564"/>
            <a:ext cx="2525572" cy="1760347"/>
            <a:chOff x="9533841" y="1551404"/>
            <a:chExt cx="2525572" cy="176034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CED4A8-89B3-44AF-EBED-A08DF1AAC70E}"/>
                </a:ext>
              </a:extLst>
            </p:cNvPr>
            <p:cNvSpPr txBox="1"/>
            <p:nvPr/>
          </p:nvSpPr>
          <p:spPr>
            <a:xfrm>
              <a:off x="9533841" y="1551404"/>
              <a:ext cx="252557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/>
              <a:r>
                <a:rPr lang="en-GB" sz="1600" b="1" dirty="0">
                  <a:solidFill>
                    <a:srgbClr val="0090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RANDOMIZED PROCEDURE, </a:t>
              </a:r>
            </a:p>
            <a:p>
              <a:pPr rtl="0" fontAlgn="base"/>
              <a:r>
                <a:rPr lang="en-GB" sz="1600" b="1" dirty="0">
                  <a:solidFill>
                    <a:srgbClr val="0090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EACH SESSION IN DIFFERENT DAYS</a:t>
              </a:r>
              <a:endParaRPr lang="en-GB" sz="1600" i="0" dirty="0">
                <a:solidFill>
                  <a:srgbClr val="0090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CE8B1D-87E9-2917-B7B5-8B206CAAA404}"/>
                </a:ext>
              </a:extLst>
            </p:cNvPr>
            <p:cNvSpPr txBox="1"/>
            <p:nvPr/>
          </p:nvSpPr>
          <p:spPr>
            <a:xfrm>
              <a:off x="9533841" y="2573087"/>
              <a:ext cx="211689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/>
              <a:r>
                <a:rPr lang="en-GB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Total duration of </a:t>
              </a:r>
              <a:r>
                <a:rPr lang="en-GB" sz="1400" b="1" i="0" dirty="0">
                  <a:solidFill>
                    <a:srgbClr val="00905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30 minutes</a:t>
              </a:r>
              <a:r>
                <a:rPr lang="en-GB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, with </a:t>
              </a:r>
              <a:r>
                <a:rPr lang="en-GB" sz="1400" b="1" i="0" dirty="0">
                  <a:solidFill>
                    <a:srgbClr val="00905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 minutes</a:t>
              </a:r>
              <a:r>
                <a:rPr lang="en-GB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of rest.</a:t>
              </a:r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01CC90-1214-7552-9C57-A8B6837A064A}"/>
              </a:ext>
            </a:extLst>
          </p:cNvPr>
          <p:cNvCxnSpPr>
            <a:cxnSpLocks/>
          </p:cNvCxnSpPr>
          <p:nvPr/>
        </p:nvCxnSpPr>
        <p:spPr>
          <a:xfrm>
            <a:off x="9424107" y="1616033"/>
            <a:ext cx="0" cy="2399875"/>
          </a:xfrm>
          <a:prstGeom prst="line">
            <a:avLst/>
          </a:prstGeom>
          <a:ln w="57150">
            <a:solidFill>
              <a:srgbClr val="009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CD2108B-79EF-4EE7-46A7-9AAA329E1DC3}"/>
              </a:ext>
            </a:extLst>
          </p:cNvPr>
          <p:cNvGrpSpPr/>
          <p:nvPr/>
        </p:nvGrpSpPr>
        <p:grpSpPr>
          <a:xfrm>
            <a:off x="3730505" y="4067840"/>
            <a:ext cx="4460074" cy="1911157"/>
            <a:chOff x="313422" y="3209519"/>
            <a:chExt cx="4460074" cy="1911157"/>
          </a:xfrm>
          <a:solidFill>
            <a:schemeClr val="bg1"/>
          </a:solidFill>
        </p:grpSpPr>
        <p:sp>
          <p:nvSpPr>
            <p:cNvPr id="118" name="Retângulo: Cantos Arredondados 19">
              <a:extLst>
                <a:ext uri="{FF2B5EF4-FFF2-40B4-BE49-F238E27FC236}">
                  <a16:creationId xmlns:a16="http://schemas.microsoft.com/office/drawing/2014/main" id="{1FE7D66F-F907-D45F-3948-7C01F7393530}"/>
                </a:ext>
              </a:extLst>
            </p:cNvPr>
            <p:cNvSpPr/>
            <p:nvPr/>
          </p:nvSpPr>
          <p:spPr>
            <a:xfrm>
              <a:off x="313422" y="3402080"/>
              <a:ext cx="4460074" cy="1718596"/>
            </a:xfrm>
            <a:prstGeom prst="roundRect">
              <a:avLst>
                <a:gd name="adj" fmla="val 8041"/>
              </a:avLst>
            </a:prstGeom>
            <a:grpFill/>
            <a:ln w="28575">
              <a:solidFill>
                <a:srgbClr val="00549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CaixaDeTexto 14">
              <a:extLst>
                <a:ext uri="{FF2B5EF4-FFF2-40B4-BE49-F238E27FC236}">
                  <a16:creationId xmlns:a16="http://schemas.microsoft.com/office/drawing/2014/main" id="{1F21C74C-A377-1551-AE20-AA5498319A5F}"/>
                </a:ext>
              </a:extLst>
            </p:cNvPr>
            <p:cNvSpPr txBox="1"/>
            <p:nvPr/>
          </p:nvSpPr>
          <p:spPr>
            <a:xfrm>
              <a:off x="371633" y="3598037"/>
              <a:ext cx="4221164" cy="1477328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Lifting the leg</a:t>
              </a:r>
              <a:r>
                <a:rPr lang="en-GB" sz="1500" dirty="0">
                  <a:latin typeface="Arial" panose="020B0604020202020204" pitchFamily="34" charset="0"/>
                  <a:cs typeface="Arial" panose="020B0604020202020204" pitchFamily="34" charset="0"/>
                </a:rPr>
                <a:t>: foot position and velocity;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Raising from chair</a:t>
              </a:r>
              <a:r>
                <a:rPr lang="en-GB" sz="1500" dirty="0">
                  <a:latin typeface="Arial" panose="020B0604020202020204" pitchFamily="34" charset="0"/>
                  <a:cs typeface="Arial" panose="020B0604020202020204" pitchFamily="34" charset="0"/>
                </a:rPr>
                <a:t>: position of centre of mass;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Stretching arms forward</a:t>
              </a:r>
              <a:r>
                <a:rPr lang="en-GB" sz="1500" dirty="0">
                  <a:latin typeface="Arial" panose="020B0604020202020204" pitchFamily="34" charset="0"/>
                  <a:cs typeface="Arial" panose="020B0604020202020204" pitchFamily="34" charset="0"/>
                </a:rPr>
                <a:t>: hand position;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Nose touching</a:t>
              </a:r>
              <a:r>
                <a:rPr lang="en-GB" sz="1500" dirty="0">
                  <a:latin typeface="Arial" panose="020B0604020202020204" pitchFamily="34" charset="0"/>
                  <a:cs typeface="Arial" panose="020B0604020202020204" pitchFamily="34" charset="0"/>
                </a:rPr>
                <a:t>: hand position and velocity.</a:t>
              </a:r>
            </a:p>
            <a:p>
              <a:r>
                <a:rPr lang="en-GB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+     Answers to VR and MI questionnaires.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E9828D7D-FD9C-CB39-B8CB-66658DFB3993}"/>
                </a:ext>
              </a:extLst>
            </p:cNvPr>
            <p:cNvSpPr/>
            <p:nvPr/>
          </p:nvSpPr>
          <p:spPr>
            <a:xfrm>
              <a:off x="608875" y="3209519"/>
              <a:ext cx="2130578" cy="370032"/>
            </a:xfrm>
            <a:prstGeom prst="roundRect">
              <a:avLst/>
            </a:prstGeom>
            <a:solidFill>
              <a:srgbClr val="005493"/>
            </a:solidFill>
            <a:ln>
              <a:solidFill>
                <a:srgbClr val="00549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Data Acquisition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CaixaDeTexto 14">
            <a:extLst>
              <a:ext uri="{FF2B5EF4-FFF2-40B4-BE49-F238E27FC236}">
                <a16:creationId xmlns:a16="http://schemas.microsoft.com/office/drawing/2014/main" id="{B336BC0C-CEF8-E2F3-79D0-DA69D5A75183}"/>
              </a:ext>
            </a:extLst>
          </p:cNvPr>
          <p:cNvSpPr txBox="1"/>
          <p:nvPr/>
        </p:nvSpPr>
        <p:spPr>
          <a:xfrm>
            <a:off x="8247316" y="4330639"/>
            <a:ext cx="3579923" cy="16055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GB" sz="1500" b="1" dirty="0">
                <a:solidFill>
                  <a:schemeClr val="bg1"/>
                </a:solidFill>
                <a:ea typeface="+mn-lt"/>
                <a:cs typeface="+mn-lt"/>
              </a:rPr>
              <a:t>Data Processing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ea typeface="+mn-lt"/>
                <a:cs typeface="+mn-lt"/>
              </a:rPr>
              <a:t>Segmentation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ea typeface="+mn-lt"/>
                <a:cs typeface="+mn-lt"/>
              </a:rPr>
              <a:t>Interpolation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ea typeface="+mn-lt"/>
                <a:cs typeface="+mn-lt"/>
              </a:rPr>
              <a:t>Normalization by height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ea typeface="+mn-lt"/>
                <a:cs typeface="+mn-lt"/>
              </a:rPr>
              <a:t>Second-order high-pass filter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  <a:ea typeface="+mn-lt"/>
                <a:cs typeface="+mn-lt"/>
              </a:rPr>
              <a:t>Mean curve and standard deviation</a:t>
            </a:r>
          </a:p>
        </p:txBody>
      </p:sp>
      <p:sp>
        <p:nvSpPr>
          <p:cNvPr id="10" name="CaixaDeTexto 2">
            <a:extLst>
              <a:ext uri="{FF2B5EF4-FFF2-40B4-BE49-F238E27FC236}">
                <a16:creationId xmlns:a16="http://schemas.microsoft.com/office/drawing/2014/main" id="{49442A13-11FD-6B70-6A89-F50A88CB7943}"/>
              </a:ext>
            </a:extLst>
          </p:cNvPr>
          <p:cNvSpPr txBox="1"/>
          <p:nvPr/>
        </p:nvSpPr>
        <p:spPr>
          <a:xfrm>
            <a:off x="1142674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Introduction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11" name="CaixaDeTexto 2">
            <a:extLst>
              <a:ext uri="{FF2B5EF4-FFF2-40B4-BE49-F238E27FC236}">
                <a16:creationId xmlns:a16="http://schemas.microsoft.com/office/drawing/2014/main" id="{9C640439-C32B-6276-BE2B-2644EDC513AC}"/>
              </a:ext>
            </a:extLst>
          </p:cNvPr>
          <p:cNvSpPr txBox="1"/>
          <p:nvPr/>
        </p:nvSpPr>
        <p:spPr>
          <a:xfrm>
            <a:off x="2835475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</a:rPr>
              <a:t>State of Art</a:t>
            </a:r>
            <a:endParaRPr lang="en-GB" sz="1400" b="1" dirty="0">
              <a:solidFill>
                <a:srgbClr val="C3CFCD"/>
              </a:solidFill>
              <a:cs typeface="Arial"/>
            </a:endParaRPr>
          </a:p>
        </p:txBody>
      </p:sp>
      <p:sp>
        <p:nvSpPr>
          <p:cNvPr id="12" name="CaixaDeTexto 2">
            <a:extLst>
              <a:ext uri="{FF2B5EF4-FFF2-40B4-BE49-F238E27FC236}">
                <a16:creationId xmlns:a16="http://schemas.microsoft.com/office/drawing/2014/main" id="{95A47934-5F72-2FEB-8952-D2E7777504DA}"/>
              </a:ext>
            </a:extLst>
          </p:cNvPr>
          <p:cNvSpPr txBox="1"/>
          <p:nvPr/>
        </p:nvSpPr>
        <p:spPr>
          <a:xfrm>
            <a:off x="4524667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FCD"/>
                </a:solidFill>
                <a:cs typeface="Arial"/>
              </a:rPr>
              <a:t>VRMT System</a:t>
            </a:r>
          </a:p>
        </p:txBody>
      </p:sp>
      <p:sp>
        <p:nvSpPr>
          <p:cNvPr id="13" name="CaixaDeTexto 2">
            <a:extLst>
              <a:ext uri="{FF2B5EF4-FFF2-40B4-BE49-F238E27FC236}">
                <a16:creationId xmlns:a16="http://schemas.microsoft.com/office/drawing/2014/main" id="{940D229B-0555-EC3D-8AD7-DF976C46791D}"/>
              </a:ext>
            </a:extLst>
          </p:cNvPr>
          <p:cNvSpPr txBox="1"/>
          <p:nvPr/>
        </p:nvSpPr>
        <p:spPr>
          <a:xfrm>
            <a:off x="6226255" y="6230222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4A5959"/>
                </a:solidFill>
              </a:rPr>
              <a:t>Experimental Protocol</a:t>
            </a:r>
            <a:endParaRPr lang="en-GB" sz="1400" b="1" dirty="0">
              <a:solidFill>
                <a:srgbClr val="4A5959"/>
              </a:solidFill>
              <a:cs typeface="Arial"/>
            </a:endParaRPr>
          </a:p>
        </p:txBody>
      </p:sp>
      <p:sp>
        <p:nvSpPr>
          <p:cNvPr id="14" name="CaixaDeTexto 2">
            <a:extLst>
              <a:ext uri="{FF2B5EF4-FFF2-40B4-BE49-F238E27FC236}">
                <a16:creationId xmlns:a16="http://schemas.microsoft.com/office/drawing/2014/main" id="{715AB1B8-6912-ACCC-C008-2BF56163C7C2}"/>
              </a:ext>
            </a:extLst>
          </p:cNvPr>
          <p:cNvSpPr txBox="1"/>
          <p:nvPr/>
        </p:nvSpPr>
        <p:spPr>
          <a:xfrm>
            <a:off x="7929043" y="6239030"/>
            <a:ext cx="14547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Results &amp; Discussion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  <p:sp>
        <p:nvSpPr>
          <p:cNvPr id="15" name="CaixaDeTexto 2">
            <a:extLst>
              <a:ext uri="{FF2B5EF4-FFF2-40B4-BE49-F238E27FC236}">
                <a16:creationId xmlns:a16="http://schemas.microsoft.com/office/drawing/2014/main" id="{F7B9202A-DF8E-9E48-859F-9BFD30F4DDBB}"/>
              </a:ext>
            </a:extLst>
          </p:cNvPr>
          <p:cNvSpPr txBox="1"/>
          <p:nvPr/>
        </p:nvSpPr>
        <p:spPr>
          <a:xfrm>
            <a:off x="9608246" y="6346752"/>
            <a:ext cx="14547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 dirty="0">
                <a:solidFill>
                  <a:srgbClr val="C3CECD"/>
                </a:solidFill>
              </a:rPr>
              <a:t>Conclusion</a:t>
            </a:r>
            <a:endParaRPr lang="en-GB" sz="1400" b="1" dirty="0">
              <a:solidFill>
                <a:srgbClr val="C3CECD"/>
              </a:solidFill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150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88"/>
    </mc:Choice>
    <mc:Fallback>
      <p:transition spd="slow" advTm="100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172" objId="3"/>
        <p14:stopEvt time="56349" objId="3"/>
      </p14:showEvtLst>
    </p:ext>
    <p:ext uri="{6950BFC3-D8DA-4A85-94F7-54DA5524770B}">
      <p188:commentRel xmlns:p188="http://schemas.microsoft.com/office/powerpoint/2018/8/main" r:id="rId5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13.8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2|1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"/>
</p:tagLst>
</file>

<file path=ppt/theme/theme1.xml><?xml version="1.0" encoding="utf-8"?>
<a:theme xmlns:a="http://schemas.openxmlformats.org/drawingml/2006/main" name="Tema do Office">
  <a:themeElements>
    <a:clrScheme name="Tema_cores_personalizada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CB8C6"/>
      </a:accent1>
      <a:accent2>
        <a:srgbClr val="CA6B64"/>
      </a:accent2>
      <a:accent3>
        <a:srgbClr val="A5A5A5"/>
      </a:accent3>
      <a:accent4>
        <a:srgbClr val="EFE1D9"/>
      </a:accent4>
      <a:accent5>
        <a:srgbClr val="2F4F4F"/>
      </a:accent5>
      <a:accent6>
        <a:srgbClr val="9BABAB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12395</TotalTime>
  <Words>1612</Words>
  <Application>Microsoft Macintosh PowerPoint</Application>
  <PresentationFormat>Widescreen</PresentationFormat>
  <Paragraphs>331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NewsGotT</vt:lpstr>
      <vt:lpstr>Tema do Office</vt:lpstr>
      <vt:lpstr>Mestrado em Engenharia Informática Ana Paula Oliveira Henriques Advisors: Professor Doctor Cristina Santos, Doctorate Student Cristiana Pinheiro</vt:lpstr>
      <vt:lpstr>Motivation &amp; Problem Statement</vt:lpstr>
      <vt:lpstr>Objectives &amp; Research Questions</vt:lpstr>
      <vt:lpstr>State of the art (S1): Mirror therapy in Parkinson’s</vt:lpstr>
      <vt:lpstr>State of the art (S2): Virtual mirror therapy</vt:lpstr>
      <vt:lpstr>VRMT System: Equipment and virtual environment</vt:lpstr>
      <vt:lpstr>VRMT System: Reference learning data</vt:lpstr>
      <vt:lpstr>VRMT System: AO, MI and real-time feedback</vt:lpstr>
      <vt:lpstr>Experimental Protocol: Healthy Participants</vt:lpstr>
      <vt:lpstr>Experimental Protocol: Parkinson’s case study</vt:lpstr>
      <vt:lpstr>Discussion of Results: Biomechanical data</vt:lpstr>
      <vt:lpstr>Discussion of Results: Usability tests</vt:lpstr>
      <vt:lpstr>Scientific Contributions</vt:lpstr>
      <vt:lpstr>Conclusions and Future work</vt:lpstr>
      <vt:lpstr>Mestrado em Engenharia Informática Ana Paula Oliveira Henriques Advisors: Professor Doctor Cristina Santos, Doctorate Student Cristiana Pinheiro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Sara Monteiro</dc:creator>
  <cp:lastModifiedBy>Ana Henriques</cp:lastModifiedBy>
  <cp:revision>2700</cp:revision>
  <dcterms:modified xsi:type="dcterms:W3CDTF">2024-12-18T11:03:48Z</dcterms:modified>
</cp:coreProperties>
</file>